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73" r:id="rId4"/>
    <p:sldId id="268" r:id="rId5"/>
    <p:sldId id="258" r:id="rId6"/>
    <p:sldId id="259" r:id="rId7"/>
    <p:sldId id="260" r:id="rId8"/>
    <p:sldId id="275" r:id="rId9"/>
    <p:sldId id="266" r:id="rId10"/>
    <p:sldId id="276" r:id="rId11"/>
    <p:sldId id="277" r:id="rId12"/>
    <p:sldId id="278" r:id="rId13"/>
    <p:sldId id="279" r:id="rId14"/>
    <p:sldId id="284" r:id="rId15"/>
    <p:sldId id="280" r:id="rId16"/>
    <p:sldId id="283" r:id="rId17"/>
    <p:sldId id="262" r:id="rId18"/>
    <p:sldId id="263" r:id="rId19"/>
    <p:sldId id="274" r:id="rId20"/>
    <p:sldId id="281" r:id="rId21"/>
    <p:sldId id="264" r:id="rId22"/>
    <p:sldId id="272" r:id="rId23"/>
    <p:sldId id="267" r:id="rId24"/>
    <p:sldId id="270" r:id="rId25"/>
    <p:sldId id="265" r:id="rId26"/>
    <p:sldId id="271" r:id="rId27"/>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28" autoAdjust="0"/>
    <p:restoredTop sz="88780" autoAdjust="0"/>
  </p:normalViewPr>
  <p:slideViewPr>
    <p:cSldViewPr>
      <p:cViewPr>
        <p:scale>
          <a:sx n="125" d="100"/>
          <a:sy n="125" d="100"/>
        </p:scale>
        <p:origin x="-80" y="-80"/>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9486301F-2560-D445-8138-1D261B0FC846}" type="datetimeFigureOut">
              <a:rPr lang="en-US" smtClean="0"/>
              <a:pPr/>
              <a:t>03/08/2015</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450CDF62-EC6A-2C41-9887-D3A388F95AC1}" type="slidenum">
              <a:rPr lang="en-US" smtClean="0"/>
              <a:pPr/>
              <a:t>‹#›</a:t>
            </a:fld>
            <a:endParaRPr lang="en-US"/>
          </a:p>
        </p:txBody>
      </p:sp>
    </p:spTree>
    <p:extLst>
      <p:ext uri="{BB962C8B-B14F-4D97-AF65-F5344CB8AC3E}">
        <p14:creationId xmlns:p14="http://schemas.microsoft.com/office/powerpoint/2010/main" val="29952363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0CDF62-EC6A-2C41-9887-D3A388F95AC1}" type="slidenum">
              <a:rPr lang="en-US" smtClean="0"/>
              <a:pPr/>
              <a:t>7</a:t>
            </a:fld>
            <a:endParaRPr lang="en-US"/>
          </a:p>
        </p:txBody>
      </p:sp>
    </p:spTree>
    <p:extLst>
      <p:ext uri="{BB962C8B-B14F-4D97-AF65-F5344CB8AC3E}">
        <p14:creationId xmlns:p14="http://schemas.microsoft.com/office/powerpoint/2010/main" val="2249346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a:t>
            </a:r>
            <a:r>
              <a:rPr lang="en-US" baseline="0" dirty="0" smtClean="0"/>
              <a:t> bit here is a bit of an empty threat; if they have a President and Treasurer we wouldn’t recommend suspending them as they can fill that position in the October by-election, but definitely mention it as it will help us get nominations.</a:t>
            </a:r>
            <a:endParaRPr lang="en-US" dirty="0"/>
          </a:p>
        </p:txBody>
      </p:sp>
      <p:sp>
        <p:nvSpPr>
          <p:cNvPr id="4" name="Slide Number Placeholder 3"/>
          <p:cNvSpPr>
            <a:spLocks noGrp="1"/>
          </p:cNvSpPr>
          <p:nvPr>
            <p:ph type="sldNum" sz="quarter" idx="10"/>
          </p:nvPr>
        </p:nvSpPr>
        <p:spPr/>
        <p:txBody>
          <a:bodyPr/>
          <a:lstStyle/>
          <a:p>
            <a:fld id="{450CDF62-EC6A-2C41-9887-D3A388F95AC1}" type="slidenum">
              <a:rPr lang="en-US" smtClean="0"/>
              <a:pPr/>
              <a:t>10</a:t>
            </a:fld>
            <a:endParaRPr lang="en-US"/>
          </a:p>
        </p:txBody>
      </p:sp>
    </p:spTree>
    <p:extLst>
      <p:ext uri="{BB962C8B-B14F-4D97-AF65-F5344CB8AC3E}">
        <p14:creationId xmlns:p14="http://schemas.microsoft.com/office/powerpoint/2010/main" val="1079116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can be kept</a:t>
            </a:r>
            <a:r>
              <a:rPr lang="en-US" baseline="0" dirty="0" smtClean="0"/>
              <a:t> quite short as they don’t need to know loads.</a:t>
            </a:r>
            <a:endParaRPr lang="en-US" dirty="0"/>
          </a:p>
        </p:txBody>
      </p:sp>
      <p:sp>
        <p:nvSpPr>
          <p:cNvPr id="4" name="Slide Number Placeholder 3"/>
          <p:cNvSpPr>
            <a:spLocks noGrp="1"/>
          </p:cNvSpPr>
          <p:nvPr>
            <p:ph type="sldNum" sz="quarter" idx="10"/>
          </p:nvPr>
        </p:nvSpPr>
        <p:spPr/>
        <p:txBody>
          <a:bodyPr/>
          <a:lstStyle/>
          <a:p>
            <a:fld id="{450CDF62-EC6A-2C41-9887-D3A388F95AC1}" type="slidenum">
              <a:rPr lang="en-US" smtClean="0"/>
              <a:pPr/>
              <a:t>11</a:t>
            </a:fld>
            <a:endParaRPr lang="en-US"/>
          </a:p>
        </p:txBody>
      </p:sp>
    </p:spTree>
    <p:extLst>
      <p:ext uri="{BB962C8B-B14F-4D97-AF65-F5344CB8AC3E}">
        <p14:creationId xmlns:p14="http://schemas.microsoft.com/office/powerpoint/2010/main" val="2513455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would be</a:t>
            </a:r>
            <a:r>
              <a:rPr lang="en-US" baseline="0" dirty="0" smtClean="0"/>
              <a:t> worth mentioning that that they should communicate this to next year’s committees.</a:t>
            </a:r>
            <a:endParaRPr lang="en-US" dirty="0"/>
          </a:p>
        </p:txBody>
      </p:sp>
      <p:sp>
        <p:nvSpPr>
          <p:cNvPr id="4" name="Slide Number Placeholder 3"/>
          <p:cNvSpPr>
            <a:spLocks noGrp="1"/>
          </p:cNvSpPr>
          <p:nvPr>
            <p:ph type="sldNum" sz="quarter" idx="10"/>
          </p:nvPr>
        </p:nvSpPr>
        <p:spPr/>
        <p:txBody>
          <a:bodyPr/>
          <a:lstStyle/>
          <a:p>
            <a:fld id="{450CDF62-EC6A-2C41-9887-D3A388F95AC1}" type="slidenum">
              <a:rPr lang="en-US" smtClean="0"/>
              <a:pPr/>
              <a:t>12</a:t>
            </a:fld>
            <a:endParaRPr lang="en-US"/>
          </a:p>
        </p:txBody>
      </p:sp>
    </p:spTree>
    <p:extLst>
      <p:ext uri="{BB962C8B-B14F-4D97-AF65-F5344CB8AC3E}">
        <p14:creationId xmlns:p14="http://schemas.microsoft.com/office/powerpoint/2010/main" val="1601388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also</a:t>
            </a:r>
            <a:r>
              <a:rPr lang="en-US" baseline="0" dirty="0" smtClean="0"/>
              <a:t> contact new committee members about this next week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50CDF62-EC6A-2C41-9887-D3A388F95AC1}" type="slidenum">
              <a:rPr lang="en-US" smtClean="0"/>
              <a:pPr/>
              <a:t>13</a:t>
            </a:fld>
            <a:endParaRPr lang="en-US"/>
          </a:p>
        </p:txBody>
      </p:sp>
    </p:spTree>
    <p:extLst>
      <p:ext uri="{BB962C8B-B14F-4D97-AF65-F5344CB8AC3E}">
        <p14:creationId xmlns:p14="http://schemas.microsoft.com/office/powerpoint/2010/main" val="1286696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0CDF62-EC6A-2C41-9887-D3A388F95AC1}" type="slidenum">
              <a:rPr lang="en-US" smtClean="0"/>
              <a:pPr/>
              <a:t>21</a:t>
            </a:fld>
            <a:endParaRPr lang="en-US"/>
          </a:p>
        </p:txBody>
      </p:sp>
    </p:spTree>
    <p:extLst>
      <p:ext uri="{BB962C8B-B14F-4D97-AF65-F5344CB8AC3E}">
        <p14:creationId xmlns:p14="http://schemas.microsoft.com/office/powerpoint/2010/main" val="3901298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
            <a:ext cx="9143998" cy="6857998"/>
          </a:xfrm>
          <a:prstGeom prst="rect">
            <a:avLst/>
          </a:prstGeom>
          <a:blipFill>
            <a:blip r:embed="rId2" cstate="print"/>
            <a:stretch>
              <a:fillRect/>
            </a:stretch>
          </a:blipFill>
        </p:spPr>
        <p:txBody>
          <a:bodyPr wrap="square" lIns="0" tIns="0" rIns="0" bIns="0" rtlCol="0">
            <a:noAutofit/>
          </a:bodyPr>
          <a:lstStyle/>
          <a:p>
            <a:endParaRPr/>
          </a:p>
        </p:txBody>
      </p:sp>
      <p:sp>
        <p:nvSpPr>
          <p:cNvPr id="2" name="Holder 2"/>
          <p:cNvSpPr>
            <a:spLocks noGrp="1"/>
          </p:cNvSpPr>
          <p:nvPr>
            <p:ph type="ctrTitle"/>
          </p:nvPr>
        </p:nvSpPr>
        <p:spPr>
          <a:xfrm>
            <a:off x="1696391" y="2209552"/>
            <a:ext cx="5751216" cy="1613915"/>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1371600" y="3840480"/>
            <a:ext cx="6400799" cy="17145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pPr/>
              <a:t>03/08/2015</a:t>
            </a:fld>
            <a:endParaRPr lang="en-US" smtClean="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pPr/>
              <a:t>03/08/2015</a:t>
            </a:fld>
            <a:endParaRPr lang="en-US" smtClean="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4709159" y="1577340"/>
            <a:ext cx="3977640" cy="4526280"/>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pPr/>
              <a:t>03/08/2015</a:t>
            </a:fld>
            <a:endParaRPr lang="en-US" smtClean="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pPr/>
              <a:t>03/08/2015</a:t>
            </a:fld>
            <a:endParaRPr lang="en-US" smtClean="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pPr/>
              <a:t>03/08/2015</a:t>
            </a:fld>
            <a:endParaRPr lang="en-US" smtClean="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
            <a:ext cx="9143998" cy="6857998"/>
          </a:xfrm>
          <a:prstGeom prst="rect">
            <a:avLst/>
          </a:prstGeom>
          <a:blipFill>
            <a:blip r:embed="rId7" cstate="print"/>
            <a:stretch>
              <a:fillRect/>
            </a:stretch>
          </a:blipFill>
        </p:spPr>
        <p:txBody>
          <a:bodyPr wrap="square" lIns="0" tIns="0" rIns="0" bIns="0" rtlCol="0">
            <a:noAutofit/>
          </a:bodyPr>
          <a:lstStyle/>
          <a:p>
            <a:endParaRPr/>
          </a:p>
        </p:txBody>
      </p:sp>
      <p:sp>
        <p:nvSpPr>
          <p:cNvPr id="2" name="Holder 2"/>
          <p:cNvSpPr>
            <a:spLocks noGrp="1"/>
          </p:cNvSpPr>
          <p:nvPr>
            <p:ph type="title"/>
          </p:nvPr>
        </p:nvSpPr>
        <p:spPr>
          <a:xfrm>
            <a:off x="3575839" y="750368"/>
            <a:ext cx="1992321" cy="619759"/>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535939" y="1645921"/>
            <a:ext cx="8072120" cy="2178812"/>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3108960" y="6377940"/>
            <a:ext cx="2926079" cy="342900"/>
          </a:xfrm>
          <a:prstGeom prst="rect">
            <a:avLst/>
          </a:prstGeom>
        </p:spPr>
        <p:txBody>
          <a:bodyPr wrap="square" lIns="0" tIns="0" rIns="0" bIns="0">
            <a:no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noAutofit/>
          </a:bodyPr>
          <a:lstStyle>
            <a:lvl1pPr algn="l">
              <a:defRPr>
                <a:solidFill>
                  <a:schemeClr val="tx1">
                    <a:tint val="75000"/>
                  </a:schemeClr>
                </a:solidFill>
              </a:defRPr>
            </a:lvl1pPr>
          </a:lstStyle>
          <a:p>
            <a:fld id="{1D8BD707-D9CF-40AE-B4C6-C98DA3205C09}" type="datetimeFigureOut">
              <a:rPr lang="en-US" smtClean="0"/>
              <a:pPr/>
              <a:t>03/08/2015</a:t>
            </a:fld>
            <a:endParaRPr lang="en-US" smtClean="0"/>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838200" y="2209552"/>
            <a:ext cx="7543800" cy="1613915"/>
          </a:xfrm>
          <a:prstGeom prst="rect">
            <a:avLst/>
          </a:prstGeom>
        </p:spPr>
        <p:txBody>
          <a:bodyPr vert="horz" wrap="square" lIns="0" tIns="0" rIns="0" bIns="0" rtlCol="0">
            <a:noAutofit/>
          </a:bodyPr>
          <a:lstStyle/>
          <a:p>
            <a:pPr marL="699135" marR="12700" indent="-357505" algn="ctr">
              <a:lnSpc>
                <a:spcPts val="6400"/>
              </a:lnSpc>
              <a:tabLst>
                <a:tab pos="4117975" algn="l"/>
              </a:tabLst>
            </a:pPr>
            <a:r>
              <a:rPr lang="en-GB" sz="4000" b="1" spc="-30" dirty="0" smtClean="0">
                <a:solidFill>
                  <a:srgbClr val="A6A6A6"/>
                </a:solidFill>
                <a:latin typeface="Calibri"/>
                <a:cs typeface="Calibri"/>
              </a:rPr>
              <a:t>Societies Assembly </a:t>
            </a:r>
            <a:br>
              <a:rPr lang="en-GB" sz="4000" b="1" spc="-30" dirty="0" smtClean="0">
                <a:solidFill>
                  <a:srgbClr val="A6A6A6"/>
                </a:solidFill>
                <a:latin typeface="Calibri"/>
                <a:cs typeface="Calibri"/>
              </a:rPr>
            </a:br>
            <a:r>
              <a:rPr lang="en-GB" sz="4000" b="1" spc="-20" dirty="0" smtClean="0">
                <a:solidFill>
                  <a:srgbClr val="A6A6A6"/>
                </a:solidFill>
                <a:latin typeface="Calibri"/>
                <a:cs typeface="Calibri"/>
              </a:rPr>
              <a:t>Wednesday 22</a:t>
            </a:r>
            <a:r>
              <a:rPr lang="en-GB" sz="4000" b="1" spc="-20" baseline="30000" dirty="0" smtClean="0">
                <a:solidFill>
                  <a:srgbClr val="A6A6A6"/>
                </a:solidFill>
                <a:latin typeface="Calibri"/>
                <a:cs typeface="Calibri"/>
              </a:rPr>
              <a:t>nd</a:t>
            </a:r>
            <a:r>
              <a:rPr lang="en-GB" sz="4000" b="1" spc="-20" dirty="0" smtClean="0">
                <a:solidFill>
                  <a:srgbClr val="A6A6A6"/>
                </a:solidFill>
                <a:latin typeface="Calibri"/>
                <a:cs typeface="Calibri"/>
              </a:rPr>
              <a:t> April</a:t>
            </a:r>
            <a:endParaRPr sz="4000" dirty="0">
              <a:latin typeface="Calibri"/>
              <a:cs typeface="Calibri"/>
            </a:endParaRPr>
          </a:p>
        </p:txBody>
      </p:sp>
      <p:sp>
        <p:nvSpPr>
          <p:cNvPr id="3" name="object 3"/>
          <p:cNvSpPr txBox="1"/>
          <p:nvPr/>
        </p:nvSpPr>
        <p:spPr>
          <a:xfrm>
            <a:off x="341387" y="4419600"/>
            <a:ext cx="8540115" cy="1447800"/>
          </a:xfrm>
          <a:prstGeom prst="rect">
            <a:avLst/>
          </a:prstGeom>
        </p:spPr>
        <p:txBody>
          <a:bodyPr vert="horz" wrap="square" lIns="0" tIns="0" rIns="0" bIns="0" rtlCol="0">
            <a:noAutofit/>
          </a:bodyPr>
          <a:lstStyle/>
          <a:p>
            <a:pPr marL="200025" marR="12700" indent="-187960" algn="ctr">
              <a:lnSpc>
                <a:spcPts val="4800"/>
              </a:lnSpc>
            </a:pPr>
            <a:r>
              <a:rPr sz="4500" b="1" spc="-5" dirty="0" smtClean="0">
                <a:solidFill>
                  <a:srgbClr val="00B050"/>
                </a:solidFill>
                <a:latin typeface="Calibri"/>
                <a:cs typeface="Calibri"/>
              </a:rPr>
              <a:t>P</a:t>
            </a:r>
            <a:r>
              <a:rPr sz="4500" b="1" spc="-15" dirty="0" smtClean="0">
                <a:solidFill>
                  <a:srgbClr val="00B050"/>
                </a:solidFill>
                <a:latin typeface="Calibri"/>
                <a:cs typeface="Calibri"/>
              </a:rPr>
              <a:t>le</a:t>
            </a:r>
            <a:r>
              <a:rPr sz="4500" b="1" spc="-25" dirty="0" smtClean="0">
                <a:solidFill>
                  <a:srgbClr val="00B050"/>
                </a:solidFill>
                <a:latin typeface="Calibri"/>
                <a:cs typeface="Calibri"/>
              </a:rPr>
              <a:t>as</a:t>
            </a:r>
            <a:r>
              <a:rPr sz="4500" b="1" spc="0" dirty="0" smtClean="0">
                <a:solidFill>
                  <a:srgbClr val="00B050"/>
                </a:solidFill>
                <a:latin typeface="Calibri"/>
                <a:cs typeface="Calibri"/>
              </a:rPr>
              <a:t>e </a:t>
            </a:r>
            <a:r>
              <a:rPr sz="4500" b="1" spc="-20" dirty="0" smtClean="0">
                <a:solidFill>
                  <a:srgbClr val="00B050"/>
                </a:solidFill>
                <a:latin typeface="Calibri"/>
                <a:cs typeface="Calibri"/>
              </a:rPr>
              <a:t>Sig</a:t>
            </a:r>
            <a:r>
              <a:rPr sz="4500" b="1" spc="-25" dirty="0" smtClean="0">
                <a:solidFill>
                  <a:srgbClr val="00B050"/>
                </a:solidFill>
                <a:latin typeface="Calibri"/>
                <a:cs typeface="Calibri"/>
              </a:rPr>
              <a:t>n </a:t>
            </a:r>
            <a:r>
              <a:rPr sz="4500" b="1" spc="-20" dirty="0" smtClean="0">
                <a:solidFill>
                  <a:srgbClr val="00B050"/>
                </a:solidFill>
                <a:latin typeface="Calibri"/>
                <a:cs typeface="Calibri"/>
              </a:rPr>
              <a:t>in at the De</a:t>
            </a:r>
            <a:r>
              <a:rPr sz="4500" b="1" spc="-25" dirty="0" smtClean="0">
                <a:solidFill>
                  <a:srgbClr val="00B050"/>
                </a:solidFill>
                <a:latin typeface="Calibri"/>
                <a:cs typeface="Calibri"/>
              </a:rPr>
              <a:t>sk </a:t>
            </a:r>
            <a:r>
              <a:rPr sz="4500" b="1" spc="-20" dirty="0" smtClean="0">
                <a:solidFill>
                  <a:srgbClr val="00B050"/>
                </a:solidFill>
                <a:latin typeface="Calibri"/>
                <a:cs typeface="Calibri"/>
              </a:rPr>
              <a:t>to rece</a:t>
            </a:r>
            <a:r>
              <a:rPr sz="4500" b="1" spc="-15" dirty="0" smtClean="0">
                <a:solidFill>
                  <a:srgbClr val="00B050"/>
                </a:solidFill>
                <a:latin typeface="Calibri"/>
                <a:cs typeface="Calibri"/>
              </a:rPr>
              <a:t>i</a:t>
            </a:r>
            <a:r>
              <a:rPr sz="4500" b="1" spc="-5" dirty="0" smtClean="0">
                <a:solidFill>
                  <a:srgbClr val="00B050"/>
                </a:solidFill>
                <a:latin typeface="Calibri"/>
                <a:cs typeface="Calibri"/>
              </a:rPr>
              <a:t>v</a:t>
            </a:r>
            <a:r>
              <a:rPr sz="4500" b="1" spc="0" dirty="0" smtClean="0">
                <a:solidFill>
                  <a:srgbClr val="00B050"/>
                </a:solidFill>
                <a:latin typeface="Calibri"/>
                <a:cs typeface="Calibri"/>
              </a:rPr>
              <a:t>e </a:t>
            </a:r>
            <a:r>
              <a:rPr lang="en-GB" sz="4500" b="1" spc="-30" dirty="0" smtClean="0">
                <a:solidFill>
                  <a:srgbClr val="00B050"/>
                </a:solidFill>
                <a:latin typeface="Calibri"/>
                <a:cs typeface="Calibri"/>
              </a:rPr>
              <a:t>your voting card</a:t>
            </a:r>
            <a:endParaRPr sz="4500" dirty="0">
              <a:latin typeface="Calibri"/>
              <a:cs typeface="Calibri"/>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8239" y="750368"/>
            <a:ext cx="1605761" cy="619759"/>
          </a:xfrm>
        </p:spPr>
        <p:txBody>
          <a:bodyPr/>
          <a:lstStyle/>
          <a:p>
            <a:pPr algn="ctr"/>
            <a:r>
              <a:rPr lang="en-US" b="1" dirty="0" smtClean="0"/>
              <a:t>By-Elections</a:t>
            </a:r>
            <a:r>
              <a:rPr lang="en-US" dirty="0" smtClean="0"/>
              <a:t>		</a:t>
            </a:r>
            <a:endParaRPr lang="en-US" dirty="0"/>
          </a:p>
        </p:txBody>
      </p:sp>
      <p:sp>
        <p:nvSpPr>
          <p:cNvPr id="3" name="Text Placeholder 2"/>
          <p:cNvSpPr>
            <a:spLocks noGrp="1"/>
          </p:cNvSpPr>
          <p:nvPr>
            <p:ph type="body" idx="1"/>
          </p:nvPr>
        </p:nvSpPr>
        <p:spPr>
          <a:xfrm>
            <a:off x="535939" y="1493521"/>
            <a:ext cx="8072120" cy="4069079"/>
          </a:xfrm>
        </p:spPr>
        <p:txBody>
          <a:bodyPr/>
          <a:lstStyle/>
          <a:p>
            <a:r>
              <a:rPr lang="en-US" dirty="0" smtClean="0">
                <a:latin typeface="Arial" pitchFamily="34" charset="0"/>
                <a:cs typeface="Arial" pitchFamily="34" charset="0"/>
              </a:rPr>
              <a:t>We will be holding a By-Election in the next couple of weeks so please let your members know!</a:t>
            </a:r>
          </a:p>
          <a:p>
            <a:endParaRPr lang="en-US" dirty="0">
              <a:latin typeface="Arial" pitchFamily="34" charset="0"/>
              <a:cs typeface="Arial" pitchFamily="34" charset="0"/>
            </a:endParaRPr>
          </a:p>
          <a:p>
            <a:r>
              <a:rPr lang="en-US" dirty="0" smtClean="0">
                <a:latin typeface="Arial" pitchFamily="34" charset="0"/>
                <a:cs typeface="Arial" pitchFamily="34" charset="0"/>
              </a:rPr>
              <a:t>Nominations will open on </a:t>
            </a:r>
            <a:r>
              <a:rPr lang="en-US" b="1" dirty="0" smtClean="0">
                <a:solidFill>
                  <a:srgbClr val="FF0000"/>
                </a:solidFill>
                <a:latin typeface="Arial" pitchFamily="34" charset="0"/>
                <a:cs typeface="Arial" pitchFamily="34" charset="0"/>
              </a:rPr>
              <a:t>Monday 11</a:t>
            </a:r>
            <a:r>
              <a:rPr lang="en-US" b="1" baseline="30000" dirty="0" smtClean="0">
                <a:solidFill>
                  <a:srgbClr val="FF0000"/>
                </a:solidFill>
                <a:latin typeface="Arial" pitchFamily="34" charset="0"/>
                <a:cs typeface="Arial" pitchFamily="34" charset="0"/>
              </a:rPr>
              <a:t>th</a:t>
            </a:r>
            <a:r>
              <a:rPr lang="en-US" b="1" dirty="0" smtClean="0">
                <a:solidFill>
                  <a:srgbClr val="FF0000"/>
                </a:solidFill>
                <a:latin typeface="Arial" pitchFamily="34" charset="0"/>
                <a:cs typeface="Arial" pitchFamily="34" charset="0"/>
              </a:rPr>
              <a:t> May</a:t>
            </a:r>
            <a:r>
              <a:rPr lang="en-US" dirty="0" smtClean="0">
                <a:latin typeface="Arial" pitchFamily="34" charset="0"/>
                <a:cs typeface="Arial" pitchFamily="34" charset="0"/>
              </a:rPr>
              <a:t>. </a:t>
            </a:r>
            <a:endParaRPr lang="en-US" dirty="0">
              <a:latin typeface="Arial" pitchFamily="34" charset="0"/>
              <a:cs typeface="Arial" pitchFamily="34" charset="0"/>
            </a:endParaRPr>
          </a:p>
          <a:p>
            <a:endParaRPr lang="en-US" b="1" dirty="0" smtClean="0">
              <a:latin typeface="Arial" pitchFamily="34" charset="0"/>
              <a:cs typeface="Arial" pitchFamily="34" charset="0"/>
            </a:endParaRPr>
          </a:p>
          <a:p>
            <a:r>
              <a:rPr lang="en-US" dirty="0" smtClean="0">
                <a:latin typeface="Arial" pitchFamily="34" charset="0"/>
                <a:cs typeface="Arial" pitchFamily="34" charset="0"/>
              </a:rPr>
              <a:t>The Societies Coordinator will email every society with a list of available committee positions and their role descriptions by </a:t>
            </a:r>
            <a:r>
              <a:rPr lang="en-US" b="1" dirty="0" smtClean="0">
                <a:solidFill>
                  <a:srgbClr val="FF0000"/>
                </a:solidFill>
                <a:latin typeface="Arial" pitchFamily="34" charset="0"/>
                <a:cs typeface="Arial" pitchFamily="34" charset="0"/>
              </a:rPr>
              <a:t>Wednesday 29</a:t>
            </a:r>
            <a:r>
              <a:rPr lang="en-US" b="1" baseline="30000" dirty="0" smtClean="0">
                <a:solidFill>
                  <a:srgbClr val="FF0000"/>
                </a:solidFill>
                <a:latin typeface="Arial" pitchFamily="34" charset="0"/>
                <a:cs typeface="Arial" pitchFamily="34" charset="0"/>
              </a:rPr>
              <a:t>th</a:t>
            </a:r>
            <a:r>
              <a:rPr lang="en-US" b="1" dirty="0" smtClean="0">
                <a:solidFill>
                  <a:srgbClr val="FF0000"/>
                </a:solidFill>
                <a:latin typeface="Arial" pitchFamily="34" charset="0"/>
                <a:cs typeface="Arial" pitchFamily="34" charset="0"/>
              </a:rPr>
              <a:t> April</a:t>
            </a:r>
            <a:r>
              <a:rPr lang="en-US" dirty="0" smtClean="0">
                <a:latin typeface="Arial" pitchFamily="34" charset="0"/>
                <a:cs typeface="Arial" pitchFamily="34" charset="0"/>
              </a:rPr>
              <a:t>. If you believe that this information is incorrect, you will need to let us know by </a:t>
            </a:r>
            <a:r>
              <a:rPr lang="en-US" b="1" dirty="0" smtClean="0">
                <a:solidFill>
                  <a:srgbClr val="FF0000"/>
                </a:solidFill>
                <a:latin typeface="Arial" pitchFamily="34" charset="0"/>
                <a:cs typeface="Arial" pitchFamily="34" charset="0"/>
              </a:rPr>
              <a:t>Wednesday 6</a:t>
            </a:r>
            <a:r>
              <a:rPr lang="en-US" b="1" baseline="30000" dirty="0" smtClean="0">
                <a:solidFill>
                  <a:srgbClr val="FF0000"/>
                </a:solidFill>
                <a:latin typeface="Arial" pitchFamily="34" charset="0"/>
                <a:cs typeface="Arial" pitchFamily="34" charset="0"/>
              </a:rPr>
              <a:t>th</a:t>
            </a:r>
            <a:r>
              <a:rPr lang="en-US" b="1" dirty="0" smtClean="0">
                <a:solidFill>
                  <a:srgbClr val="FF0000"/>
                </a:solidFill>
                <a:latin typeface="Arial" pitchFamily="34" charset="0"/>
                <a:cs typeface="Arial" pitchFamily="34" charset="0"/>
              </a:rPr>
              <a:t> May</a:t>
            </a:r>
            <a:r>
              <a:rPr lang="en-US" dirty="0" smtClean="0">
                <a:solidFill>
                  <a:srgbClr val="FF0000"/>
                </a:solidFill>
                <a:latin typeface="Arial" pitchFamily="34" charset="0"/>
                <a:cs typeface="Arial" pitchFamily="34" charset="0"/>
              </a:rPr>
              <a:t>.</a:t>
            </a:r>
          </a:p>
          <a:p>
            <a:endParaRPr lang="en-US" dirty="0">
              <a:latin typeface="Arial" pitchFamily="34" charset="0"/>
              <a:cs typeface="Arial" pitchFamily="34" charset="0"/>
            </a:endParaRPr>
          </a:p>
          <a:p>
            <a:r>
              <a:rPr lang="en-US" dirty="0" smtClean="0">
                <a:latin typeface="Arial" pitchFamily="34" charset="0"/>
                <a:cs typeface="Arial" pitchFamily="34" charset="0"/>
              </a:rPr>
              <a:t>Please note that every society needs a President, Treasurer and Secretary. Should a society not fill these key positions, the society may be put up for suspension and may not get a space at Freshers’ </a:t>
            </a:r>
            <a:r>
              <a:rPr lang="en-US" dirty="0">
                <a:latin typeface="Arial" pitchFamily="34" charset="0"/>
                <a:cs typeface="Arial" pitchFamily="34" charset="0"/>
              </a:rPr>
              <a:t>F</a:t>
            </a:r>
            <a:r>
              <a:rPr lang="en-US" dirty="0" smtClean="0">
                <a:latin typeface="Arial" pitchFamily="34" charset="0"/>
                <a:cs typeface="Arial" pitchFamily="34" charset="0"/>
              </a:rPr>
              <a:t>air.</a:t>
            </a:r>
          </a:p>
          <a:p>
            <a:endParaRPr lang="en-US" dirty="0"/>
          </a:p>
        </p:txBody>
      </p:sp>
    </p:spTree>
    <p:extLst>
      <p:ext uri="{BB962C8B-B14F-4D97-AF65-F5344CB8AC3E}">
        <p14:creationId xmlns:p14="http://schemas.microsoft.com/office/powerpoint/2010/main" val="2475408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7240" y="750368"/>
            <a:ext cx="2596360" cy="619759"/>
          </a:xfrm>
        </p:spPr>
        <p:txBody>
          <a:bodyPr/>
          <a:lstStyle/>
          <a:p>
            <a:pPr algn="ctr"/>
            <a:r>
              <a:rPr lang="en-US" b="1" dirty="0" smtClean="0"/>
              <a:t>Society Training Day</a:t>
            </a:r>
            <a:endParaRPr lang="en-US" b="1" dirty="0"/>
          </a:p>
        </p:txBody>
      </p:sp>
      <p:sp>
        <p:nvSpPr>
          <p:cNvPr id="3" name="Text Placeholder 2"/>
          <p:cNvSpPr>
            <a:spLocks noGrp="1"/>
          </p:cNvSpPr>
          <p:nvPr>
            <p:ph type="body" idx="1"/>
          </p:nvPr>
        </p:nvSpPr>
        <p:spPr>
          <a:xfrm>
            <a:off x="535939" y="1645920"/>
            <a:ext cx="8072120" cy="3764279"/>
          </a:xfrm>
        </p:spPr>
        <p:txBody>
          <a:bodyPr/>
          <a:lstStyle/>
          <a:p>
            <a:r>
              <a:rPr lang="en-US" dirty="0" smtClean="0">
                <a:latin typeface="Arial" pitchFamily="34" charset="0"/>
                <a:cs typeface="Arial" pitchFamily="34" charset="0"/>
              </a:rPr>
              <a:t>Society Training will take place on </a:t>
            </a:r>
            <a:r>
              <a:rPr lang="en-US" dirty="0" smtClean="0">
                <a:solidFill>
                  <a:srgbClr val="FF0000"/>
                </a:solidFill>
                <a:latin typeface="Arial" pitchFamily="34" charset="0"/>
                <a:cs typeface="Arial" pitchFamily="34" charset="0"/>
              </a:rPr>
              <a:t>Monday 8</a:t>
            </a:r>
            <a:r>
              <a:rPr lang="en-US" baseline="30000" dirty="0" smtClean="0">
                <a:solidFill>
                  <a:srgbClr val="FF0000"/>
                </a:solidFill>
                <a:latin typeface="Arial" pitchFamily="34" charset="0"/>
                <a:cs typeface="Arial" pitchFamily="34" charset="0"/>
              </a:rPr>
              <a:t>th</a:t>
            </a:r>
            <a:r>
              <a:rPr lang="en-US" dirty="0" smtClean="0">
                <a:solidFill>
                  <a:srgbClr val="FF0000"/>
                </a:solidFill>
                <a:latin typeface="Arial" pitchFamily="34" charset="0"/>
                <a:cs typeface="Arial" pitchFamily="34" charset="0"/>
              </a:rPr>
              <a:t> June.</a:t>
            </a:r>
          </a:p>
          <a:p>
            <a:endParaRPr lang="en-US" dirty="0">
              <a:latin typeface="Arial" pitchFamily="34" charset="0"/>
              <a:cs typeface="Arial" pitchFamily="34" charset="0"/>
            </a:endParaRPr>
          </a:p>
          <a:p>
            <a:r>
              <a:rPr lang="en-US" dirty="0" smtClean="0">
                <a:latin typeface="Arial" pitchFamily="34" charset="0"/>
                <a:cs typeface="Arial" pitchFamily="34" charset="0"/>
              </a:rPr>
              <a:t>This will be an entire day of training for next year’s committee’s, including sessions on Health &amp; Safety, Finance, Governance and Team Building.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All committee members are invited but the President and Treasurer MUST attend the sessions. </a:t>
            </a:r>
          </a:p>
          <a:p>
            <a:endParaRPr lang="en-US" dirty="0">
              <a:latin typeface="Arial" pitchFamily="34" charset="0"/>
              <a:cs typeface="Arial" pitchFamily="34" charset="0"/>
            </a:endParaRPr>
          </a:p>
          <a:p>
            <a:r>
              <a:rPr lang="en-US" dirty="0" smtClean="0">
                <a:latin typeface="Arial" pitchFamily="34" charset="0"/>
                <a:cs typeface="Arial" pitchFamily="34" charset="0"/>
              </a:rPr>
              <a:t>Newly elected students will be informed over email but please pass the message on!</a:t>
            </a:r>
          </a:p>
          <a:p>
            <a:endParaRPr lang="en-US" dirty="0"/>
          </a:p>
          <a:p>
            <a:endParaRPr lang="en-US" dirty="0"/>
          </a:p>
          <a:p>
            <a:endParaRPr lang="en-US" dirty="0"/>
          </a:p>
        </p:txBody>
      </p:sp>
    </p:spTree>
    <p:extLst>
      <p:ext uri="{BB962C8B-B14F-4D97-AF65-F5344CB8AC3E}">
        <p14:creationId xmlns:p14="http://schemas.microsoft.com/office/powerpoint/2010/main" val="355545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smtClean="0"/>
              <a:t>Freshers’ Week</a:t>
            </a:r>
            <a:endParaRPr lang="en-US" sz="2000" b="1" dirty="0"/>
          </a:p>
        </p:txBody>
      </p:sp>
      <p:sp>
        <p:nvSpPr>
          <p:cNvPr id="3" name="Text Placeholder 2"/>
          <p:cNvSpPr>
            <a:spLocks noGrp="1"/>
          </p:cNvSpPr>
          <p:nvPr>
            <p:ph type="body" idx="1"/>
          </p:nvPr>
        </p:nvSpPr>
        <p:spPr/>
        <p:txBody>
          <a:bodyPr/>
          <a:lstStyle/>
          <a:p>
            <a:r>
              <a:rPr lang="en-US" u="sng" dirty="0" smtClean="0">
                <a:latin typeface="Arial" pitchFamily="34" charset="0"/>
                <a:cs typeface="Arial" pitchFamily="34" charset="0"/>
              </a:rPr>
              <a:t>NTU Welcome Talks</a:t>
            </a:r>
          </a:p>
          <a:p>
            <a:pPr marL="342900" indent="-342900">
              <a:buAutoNum type="arabicPeriod"/>
            </a:pPr>
            <a:endParaRPr lang="en-US" dirty="0">
              <a:latin typeface="Arial" pitchFamily="34" charset="0"/>
              <a:cs typeface="Arial" pitchFamily="34" charset="0"/>
            </a:endParaRPr>
          </a:p>
          <a:p>
            <a:r>
              <a:rPr lang="en-US" dirty="0" smtClean="0">
                <a:latin typeface="Arial" pitchFamily="34" charset="0"/>
                <a:cs typeface="Arial" pitchFamily="34" charset="0"/>
              </a:rPr>
              <a:t>Societies have been invited to take part in the </a:t>
            </a:r>
            <a:r>
              <a:rPr lang="en-US" dirty="0" smtClean="0">
                <a:solidFill>
                  <a:srgbClr val="FF0000"/>
                </a:solidFill>
                <a:latin typeface="Arial" pitchFamily="34" charset="0"/>
                <a:cs typeface="Arial" pitchFamily="34" charset="0"/>
              </a:rPr>
              <a:t>NTU Welcome Talk </a:t>
            </a:r>
            <a:r>
              <a:rPr lang="en-US" dirty="0" smtClean="0">
                <a:latin typeface="Arial" pitchFamily="34" charset="0"/>
                <a:cs typeface="Arial" pitchFamily="34" charset="0"/>
              </a:rPr>
              <a:t>for First Year Students.</a:t>
            </a:r>
          </a:p>
          <a:p>
            <a:endParaRPr lang="en-US" dirty="0">
              <a:latin typeface="Arial" pitchFamily="34" charset="0"/>
              <a:cs typeface="Arial" pitchFamily="34" charset="0"/>
            </a:endParaRPr>
          </a:p>
          <a:p>
            <a:r>
              <a:rPr lang="en-US" dirty="0" smtClean="0">
                <a:latin typeface="Arial" pitchFamily="34" charset="0"/>
                <a:cs typeface="Arial" pitchFamily="34" charset="0"/>
              </a:rPr>
              <a:t>Would your society like to be involved? There will be an opportunity to do a short performance/demo of your chosen activity, which will be a great way of promoting your society before the Freshers’ Fair.</a:t>
            </a:r>
          </a:p>
          <a:p>
            <a:pPr algn="ctr"/>
            <a:endParaRPr lang="en-US" dirty="0">
              <a:latin typeface="Arial" pitchFamily="34" charset="0"/>
              <a:cs typeface="Arial" pitchFamily="34" charset="0"/>
            </a:endParaRPr>
          </a:p>
          <a:p>
            <a:pPr algn="ctr"/>
            <a:r>
              <a:rPr lang="en-US" dirty="0" smtClean="0">
                <a:latin typeface="Arial" pitchFamily="34" charset="0"/>
                <a:cs typeface="Arial" pitchFamily="34" charset="0"/>
              </a:rPr>
              <a:t>This will also be communicated to your new committee </a:t>
            </a:r>
            <a:r>
              <a:rPr lang="en-US" dirty="0" smtClean="0">
                <a:latin typeface="Arial" pitchFamily="34" charset="0"/>
                <a:cs typeface="Arial" pitchFamily="34" charset="0"/>
                <a:sym typeface="Wingdings"/>
              </a:rPr>
              <a:t></a:t>
            </a:r>
            <a:endParaRPr lang="en-US" dirty="0" smtClean="0">
              <a:latin typeface="Arial" pitchFamily="34" charset="0"/>
              <a:cs typeface="Arial" pitchFamily="34" charset="0"/>
            </a:endParaRPr>
          </a:p>
          <a:p>
            <a:pPr algn="ctr"/>
            <a:endParaRPr lang="en-US" dirty="0">
              <a:latin typeface="Arial" pitchFamily="34" charset="0"/>
              <a:cs typeface="Arial" pitchFamily="34" charset="0"/>
            </a:endParaRPr>
          </a:p>
          <a:p>
            <a:pPr algn="ctr"/>
            <a:r>
              <a:rPr lang="en-US" dirty="0" smtClean="0">
                <a:latin typeface="Arial" pitchFamily="34" charset="0"/>
                <a:cs typeface="Arial" pitchFamily="34" charset="0"/>
              </a:rPr>
              <a:t>Please let the Societies Coordinator know if you would be interested!</a:t>
            </a:r>
            <a:endParaRPr lang="en-US" dirty="0">
              <a:latin typeface="Arial" pitchFamily="34" charset="0"/>
              <a:cs typeface="Arial" pitchFamily="34" charset="0"/>
            </a:endParaRPr>
          </a:p>
        </p:txBody>
      </p:sp>
    </p:spTree>
    <p:extLst>
      <p:ext uri="{BB962C8B-B14F-4D97-AF65-F5344CB8AC3E}">
        <p14:creationId xmlns:p14="http://schemas.microsoft.com/office/powerpoint/2010/main" val="4243310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5839" y="750368"/>
            <a:ext cx="2520161" cy="619759"/>
          </a:xfrm>
        </p:spPr>
        <p:txBody>
          <a:bodyPr/>
          <a:lstStyle/>
          <a:p>
            <a:r>
              <a:rPr lang="en-US" b="1" dirty="0" smtClean="0"/>
              <a:t>Welcome Week Guide</a:t>
            </a:r>
            <a:r>
              <a:rPr lang="en-US" dirty="0" smtClean="0"/>
              <a:t>		</a:t>
            </a:r>
            <a:endParaRPr lang="en-US" dirty="0"/>
          </a:p>
        </p:txBody>
      </p:sp>
      <p:sp>
        <p:nvSpPr>
          <p:cNvPr id="3" name="Text Placeholder 2"/>
          <p:cNvSpPr>
            <a:spLocks noGrp="1"/>
          </p:cNvSpPr>
          <p:nvPr>
            <p:ph type="body" idx="1"/>
          </p:nvPr>
        </p:nvSpPr>
        <p:spPr/>
        <p:txBody>
          <a:bodyPr/>
          <a:lstStyle/>
          <a:p>
            <a:r>
              <a:rPr lang="en-US" dirty="0" smtClean="0">
                <a:latin typeface="Arial" pitchFamily="34" charset="0"/>
                <a:cs typeface="Arial" pitchFamily="34" charset="0"/>
              </a:rPr>
              <a:t>Each society is encouraged to put on events during Freshers’ Week as part of the Welcome Week programme for students.</a:t>
            </a:r>
          </a:p>
          <a:p>
            <a:endParaRPr lang="en-US" dirty="0">
              <a:latin typeface="Arial" pitchFamily="34" charset="0"/>
              <a:cs typeface="Arial" pitchFamily="34" charset="0"/>
            </a:endParaRPr>
          </a:p>
          <a:p>
            <a:r>
              <a:rPr lang="en-US" dirty="0" smtClean="0">
                <a:latin typeface="Arial" pitchFamily="34" charset="0"/>
                <a:cs typeface="Arial" pitchFamily="34" charset="0"/>
              </a:rPr>
              <a:t>These events are included in the Freshers' guide given to all students as well as online.</a:t>
            </a:r>
          </a:p>
          <a:p>
            <a:endParaRPr lang="en-US" dirty="0">
              <a:latin typeface="Arial" pitchFamily="34" charset="0"/>
              <a:cs typeface="Arial" pitchFamily="34" charset="0"/>
            </a:endParaRPr>
          </a:p>
          <a:p>
            <a:r>
              <a:rPr lang="en-US" dirty="0" smtClean="0">
                <a:latin typeface="Arial" pitchFamily="34" charset="0"/>
                <a:cs typeface="Arial" pitchFamily="34" charset="0"/>
              </a:rPr>
              <a:t>We encourage you to talk to next year’s committee members to plan society events for Welcome Week. These events must be registered through the online Trip/Event Form by the </a:t>
            </a:r>
            <a:r>
              <a:rPr lang="en-US" b="1" dirty="0" smtClean="0">
                <a:latin typeface="Arial" pitchFamily="34" charset="0"/>
                <a:cs typeface="Arial" pitchFamily="34" charset="0"/>
              </a:rPr>
              <a:t>end of May </a:t>
            </a:r>
            <a:r>
              <a:rPr lang="en-US" dirty="0" smtClean="0">
                <a:latin typeface="Arial" pitchFamily="34" charset="0"/>
                <a:cs typeface="Arial" pitchFamily="34" charset="0"/>
              </a:rPr>
              <a:t>to ensure that they are included in the Welcome Week guide.</a:t>
            </a:r>
          </a:p>
          <a:p>
            <a:endParaRPr lang="en-US" dirty="0"/>
          </a:p>
          <a:p>
            <a:endParaRPr lang="en-US" dirty="0"/>
          </a:p>
        </p:txBody>
      </p:sp>
    </p:spTree>
    <p:extLst>
      <p:ext uri="{BB962C8B-B14F-4D97-AF65-F5344CB8AC3E}">
        <p14:creationId xmlns:p14="http://schemas.microsoft.com/office/powerpoint/2010/main" val="849797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762000"/>
            <a:ext cx="2748760" cy="619759"/>
          </a:xfrm>
        </p:spPr>
        <p:txBody>
          <a:bodyPr/>
          <a:lstStyle/>
          <a:p>
            <a:r>
              <a:rPr lang="en-US" sz="2400" b="1" dirty="0" smtClean="0"/>
              <a:t>Society Events</a:t>
            </a:r>
            <a:endParaRPr lang="en-US" sz="2400" b="1" dirty="0"/>
          </a:p>
        </p:txBody>
      </p:sp>
      <p:sp>
        <p:nvSpPr>
          <p:cNvPr id="3" name="Text Placeholder 2"/>
          <p:cNvSpPr>
            <a:spLocks noGrp="1"/>
          </p:cNvSpPr>
          <p:nvPr>
            <p:ph type="body" idx="1"/>
          </p:nvPr>
        </p:nvSpPr>
        <p:spPr>
          <a:xfrm>
            <a:off x="535939" y="1295400"/>
            <a:ext cx="8072120" cy="4419600"/>
          </a:xfrm>
        </p:spPr>
        <p:txBody>
          <a:bodyPr/>
          <a:lstStyle/>
          <a:p>
            <a:endParaRPr lang="en-US" dirty="0" smtClean="0"/>
          </a:p>
          <a:p>
            <a:endParaRPr lang="en-US" dirty="0"/>
          </a:p>
          <a:p>
            <a:pPr algn="ctr"/>
            <a:endParaRPr lang="en-US" dirty="0" smtClean="0"/>
          </a:p>
          <a:p>
            <a:pPr algn="ctr"/>
            <a:r>
              <a:rPr lang="en-US" sz="2000" dirty="0" smtClean="0"/>
              <a:t>Do you have anything to shout about?</a:t>
            </a:r>
          </a:p>
          <a:p>
            <a:pPr algn="ctr"/>
            <a:endParaRPr lang="en-US" dirty="0"/>
          </a:p>
          <a:p>
            <a:pPr algn="ctr"/>
            <a:r>
              <a:rPr lang="en-US" dirty="0" smtClean="0">
                <a:sym typeface="Wingdings"/>
              </a:rPr>
              <a:t> </a:t>
            </a:r>
            <a:endParaRPr lang="en-US" dirty="0"/>
          </a:p>
        </p:txBody>
      </p:sp>
    </p:spTree>
    <p:extLst>
      <p:ext uri="{BB962C8B-B14F-4D97-AF65-F5344CB8AC3E}">
        <p14:creationId xmlns:p14="http://schemas.microsoft.com/office/powerpoint/2010/main" val="3421406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750368"/>
            <a:ext cx="1992321" cy="619759"/>
          </a:xfrm>
        </p:spPr>
        <p:txBody>
          <a:bodyPr/>
          <a:lstStyle/>
          <a:p>
            <a:pPr algn="ctr"/>
            <a:r>
              <a:rPr lang="en-US" b="1" dirty="0" smtClean="0"/>
              <a:t>Ratification</a:t>
            </a:r>
            <a:endParaRPr lang="en-US" b="1" dirty="0"/>
          </a:p>
        </p:txBody>
      </p:sp>
      <p:sp>
        <p:nvSpPr>
          <p:cNvPr id="3" name="Text Placeholder 2"/>
          <p:cNvSpPr>
            <a:spLocks noGrp="1"/>
          </p:cNvSpPr>
          <p:nvPr>
            <p:ph type="body" idx="1"/>
          </p:nvPr>
        </p:nvSpPr>
        <p:spPr>
          <a:xfrm>
            <a:off x="535939" y="1371600"/>
            <a:ext cx="8072120" cy="4191000"/>
          </a:xfrm>
        </p:spPr>
        <p:txBody>
          <a:bodyPr/>
          <a:lstStyle/>
          <a:p>
            <a:r>
              <a:rPr lang="en-US" dirty="0" smtClean="0">
                <a:latin typeface="Arial" pitchFamily="34" charset="0"/>
                <a:cs typeface="Arial" pitchFamily="34" charset="0"/>
              </a:rPr>
              <a:t>Assembly is asked to ratify the decision made by the Societies House Executive to allow the affiliation of Creative Writing Society and the Mental Health Society </a:t>
            </a:r>
          </a:p>
          <a:p>
            <a:endParaRPr lang="en-US" dirty="0" smtClean="0">
              <a:latin typeface="Arial" pitchFamily="34" charset="0"/>
              <a:cs typeface="Arial" pitchFamily="34" charset="0"/>
            </a:endParaRPr>
          </a:p>
          <a:p>
            <a:r>
              <a:rPr lang="en-US" b="1" dirty="0" smtClean="0">
                <a:latin typeface="Arial" pitchFamily="34" charset="0"/>
                <a:cs typeface="Arial" pitchFamily="34" charset="0"/>
              </a:rPr>
              <a:t>By ratifying the decision, the societies will be able to begin </a:t>
            </a:r>
            <a:r>
              <a:rPr lang="en-US" b="1" dirty="0" err="1" smtClean="0">
                <a:latin typeface="Arial" pitchFamily="34" charset="0"/>
                <a:cs typeface="Arial" pitchFamily="34" charset="0"/>
              </a:rPr>
              <a:t>thier</a:t>
            </a:r>
            <a:r>
              <a:rPr lang="en-US" b="1" dirty="0" smtClean="0">
                <a:latin typeface="Arial" pitchFamily="34" charset="0"/>
                <a:cs typeface="Arial" pitchFamily="34" charset="0"/>
              </a:rPr>
              <a:t> activity</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you do not wish to ratify the decision, you must be able to prove that the proposed society does not meet one of the 6 principles (Explained on the next slide)</a:t>
            </a:r>
          </a:p>
          <a:p>
            <a:r>
              <a:rPr lang="en-US" dirty="0" smtClean="0">
                <a:latin typeface="Arial" pitchFamily="34" charset="0"/>
                <a:cs typeface="Arial" pitchFamily="34" charset="0"/>
              </a:rPr>
              <a:t/>
            </a:r>
            <a:br>
              <a:rPr lang="en-US" dirty="0" smtClean="0">
                <a:latin typeface="Arial" pitchFamily="34" charset="0"/>
                <a:cs typeface="Arial" pitchFamily="34" charset="0"/>
              </a:rPr>
            </a:br>
            <a:r>
              <a:rPr lang="en-US" dirty="0" smtClean="0">
                <a:latin typeface="Arial" pitchFamily="34" charset="0"/>
                <a:cs typeface="Arial" pitchFamily="34" charset="0"/>
              </a:rPr>
              <a:t>If not ratified, the application will be referred to the Students’ Union Executive, who will meet to make a final decision on the application.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Please note: Each society gets 2 votes. These ratification cards must be collected AFTER the vote.</a:t>
            </a:r>
          </a:p>
          <a:p>
            <a:endParaRPr lang="en-US" dirty="0"/>
          </a:p>
        </p:txBody>
      </p:sp>
    </p:spTree>
    <p:extLst>
      <p:ext uri="{BB962C8B-B14F-4D97-AF65-F5344CB8AC3E}">
        <p14:creationId xmlns:p14="http://schemas.microsoft.com/office/powerpoint/2010/main" val="924229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6 Core Principles</a:t>
            </a:r>
            <a:endParaRPr lang="en-GB" b="1" dirty="0"/>
          </a:p>
        </p:txBody>
      </p:sp>
      <p:sp>
        <p:nvSpPr>
          <p:cNvPr id="3" name="Text Placeholder 2"/>
          <p:cNvSpPr>
            <a:spLocks noGrp="1"/>
          </p:cNvSpPr>
          <p:nvPr>
            <p:ph type="body" idx="1"/>
          </p:nvPr>
        </p:nvSpPr>
        <p:spPr>
          <a:xfrm>
            <a:off x="535939" y="1447800"/>
            <a:ext cx="8072120" cy="4038600"/>
          </a:xfrm>
        </p:spPr>
        <p:txBody>
          <a:bodyPr/>
          <a:lstStyle/>
          <a:p>
            <a:pPr algn="l">
              <a:buFont typeface="Arial" pitchFamily="34" charset="0"/>
              <a:buChar char="•"/>
            </a:pPr>
            <a:r>
              <a:rPr lang="en-GB" dirty="0" smtClean="0">
                <a:latin typeface="Arial" pitchFamily="34" charset="0"/>
                <a:cs typeface="Arial" pitchFamily="34" charset="0"/>
              </a:rPr>
              <a:t> Be best supported through the societies department rather than the sports department</a:t>
            </a:r>
          </a:p>
          <a:p>
            <a:pPr algn="l">
              <a:buFont typeface="Arial" pitchFamily="34" charset="0"/>
              <a:buChar char="•"/>
            </a:pPr>
            <a:endParaRPr lang="en-GB" dirty="0">
              <a:latin typeface="Arial" pitchFamily="34" charset="0"/>
              <a:cs typeface="Arial" pitchFamily="34" charset="0"/>
            </a:endParaRPr>
          </a:p>
          <a:p>
            <a:pPr algn="l">
              <a:buFont typeface="Arial" pitchFamily="34" charset="0"/>
              <a:buChar char="•"/>
            </a:pPr>
            <a:r>
              <a:rPr lang="en-GB" dirty="0" smtClean="0">
                <a:latin typeface="Arial" pitchFamily="34" charset="0"/>
                <a:cs typeface="Arial" pitchFamily="34" charset="0"/>
              </a:rPr>
              <a:t> Have clear aims and objectives that do not directly duplicate another Society     or Union department.</a:t>
            </a:r>
          </a:p>
          <a:p>
            <a:pPr algn="l"/>
            <a:r>
              <a:rPr lang="en-GB" dirty="0" smtClean="0">
                <a:latin typeface="Arial" pitchFamily="34" charset="0"/>
                <a:cs typeface="Arial" pitchFamily="34" charset="0"/>
              </a:rPr>
              <a:t> </a:t>
            </a:r>
          </a:p>
          <a:p>
            <a:pPr lvl="1" algn="l">
              <a:buFont typeface="Arial" pitchFamily="34" charset="0"/>
              <a:buChar char="•"/>
            </a:pPr>
            <a:r>
              <a:rPr lang="en-GB" dirty="0" smtClean="0">
                <a:latin typeface="Arial" pitchFamily="34" charset="0"/>
                <a:cs typeface="Arial" pitchFamily="34" charset="0"/>
              </a:rPr>
              <a:t> Must be a feasible and sustainable venture</a:t>
            </a:r>
          </a:p>
          <a:p>
            <a:pPr lvl="1" algn="l"/>
            <a:endParaRPr lang="en-GB" dirty="0" smtClean="0">
              <a:latin typeface="Arial" pitchFamily="34" charset="0"/>
              <a:cs typeface="Arial" pitchFamily="34" charset="0"/>
            </a:endParaRPr>
          </a:p>
          <a:p>
            <a:pPr lvl="1" algn="l">
              <a:buFont typeface="Arial" pitchFamily="34" charset="0"/>
              <a:buChar char="•"/>
            </a:pPr>
            <a:r>
              <a:rPr lang="en-GB" dirty="0" smtClean="0">
                <a:latin typeface="Arial" pitchFamily="34" charset="0"/>
                <a:cs typeface="Arial" pitchFamily="34" charset="0"/>
              </a:rPr>
              <a:t> Does not encourage behaviour likely to be deemed as misconduct as defined in the NTSU Members’ Code of Conduct.</a:t>
            </a:r>
          </a:p>
          <a:p>
            <a:pPr algn="l"/>
            <a:r>
              <a:rPr lang="en-GB" dirty="0" smtClean="0">
                <a:latin typeface="Arial" pitchFamily="34" charset="0"/>
                <a:cs typeface="Arial" pitchFamily="34" charset="0"/>
              </a:rPr>
              <a:t> </a:t>
            </a:r>
          </a:p>
          <a:p>
            <a:pPr lvl="1" algn="l">
              <a:buFont typeface="Arial" pitchFamily="34" charset="0"/>
              <a:buChar char="•"/>
            </a:pPr>
            <a:r>
              <a:rPr lang="en-GB" dirty="0" smtClean="0">
                <a:latin typeface="Arial" pitchFamily="34" charset="0"/>
                <a:cs typeface="Arial" pitchFamily="34" charset="0"/>
              </a:rPr>
              <a:t> Will operate under the Union’s Equal Opportunity policy.</a:t>
            </a:r>
          </a:p>
          <a:p>
            <a:pPr algn="l"/>
            <a:r>
              <a:rPr lang="en-GB" dirty="0" smtClean="0">
                <a:latin typeface="Arial" pitchFamily="34" charset="0"/>
                <a:cs typeface="Arial" pitchFamily="34" charset="0"/>
              </a:rPr>
              <a:t> </a:t>
            </a:r>
          </a:p>
          <a:p>
            <a:pPr lvl="1" algn="l">
              <a:buFont typeface="Arial" pitchFamily="34" charset="0"/>
              <a:buChar char="•"/>
            </a:pPr>
            <a:r>
              <a:rPr lang="en-GB" dirty="0" smtClean="0">
                <a:latin typeface="Arial" pitchFamily="34" charset="0"/>
                <a:cs typeface="Arial" pitchFamily="34" charset="0"/>
              </a:rPr>
              <a:t> Does not contravene any ‘No Platform Policy’</a:t>
            </a:r>
          </a:p>
          <a:p>
            <a:endParaRPr lang="en-GB" dirty="0"/>
          </a:p>
        </p:txBody>
      </p:sp>
    </p:spTree>
    <p:extLst>
      <p:ext uri="{BB962C8B-B14F-4D97-AF65-F5344CB8AC3E}">
        <p14:creationId xmlns:p14="http://schemas.microsoft.com/office/powerpoint/2010/main" val="1679875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1440" y="750368"/>
            <a:ext cx="3891760" cy="621232"/>
          </a:xfrm>
        </p:spPr>
        <p:txBody>
          <a:bodyPr/>
          <a:lstStyle/>
          <a:p>
            <a:pPr algn="ctr"/>
            <a:r>
              <a:rPr lang="en-US" b="1" dirty="0" smtClean="0"/>
              <a:t>Ratification of Society Affiliations</a:t>
            </a:r>
            <a:endParaRPr lang="en-US" b="1" dirty="0"/>
          </a:p>
        </p:txBody>
      </p:sp>
      <p:sp>
        <p:nvSpPr>
          <p:cNvPr id="3" name="Text Placeholder 2"/>
          <p:cNvSpPr>
            <a:spLocks noGrp="1"/>
          </p:cNvSpPr>
          <p:nvPr>
            <p:ph type="body" idx="1"/>
          </p:nvPr>
        </p:nvSpPr>
        <p:spPr>
          <a:xfrm>
            <a:off x="304800" y="1371600"/>
            <a:ext cx="8610599" cy="4297679"/>
          </a:xfrm>
        </p:spPr>
        <p:txBody>
          <a:bodyPr/>
          <a:lstStyle/>
          <a:p>
            <a:pPr algn="ctr"/>
            <a:r>
              <a:rPr lang="en-US" dirty="0" smtClean="0">
                <a:latin typeface="Arial" pitchFamily="34" charset="0"/>
                <a:cs typeface="Arial" pitchFamily="34" charset="0"/>
              </a:rPr>
              <a:t>The Societies House Executive reviewed an application for the </a:t>
            </a:r>
          </a:p>
          <a:p>
            <a:pPr algn="ctr"/>
            <a:r>
              <a:rPr lang="en-US" b="1" dirty="0" smtClean="0">
                <a:latin typeface="Arial" pitchFamily="34" charset="0"/>
                <a:cs typeface="Arial" pitchFamily="34" charset="0"/>
              </a:rPr>
              <a:t>Creative Writing Society </a:t>
            </a:r>
          </a:p>
          <a:p>
            <a:endParaRPr lang="en-US" b="1" dirty="0">
              <a:latin typeface="Arial" pitchFamily="34" charset="0"/>
              <a:cs typeface="Arial" pitchFamily="34" charset="0"/>
            </a:endParaRPr>
          </a:p>
          <a:p>
            <a:r>
              <a:rPr lang="en-US" b="1" dirty="0" smtClean="0">
                <a:latin typeface="Arial" pitchFamily="34" charset="0"/>
                <a:cs typeface="Arial" pitchFamily="34" charset="0"/>
              </a:rPr>
              <a:t>The Society Aims Were:</a:t>
            </a:r>
            <a:endParaRPr lang="en-US" b="1" dirty="0">
              <a:latin typeface="Arial" pitchFamily="34" charset="0"/>
              <a:cs typeface="Arial" pitchFamily="34" charset="0"/>
            </a:endParaRPr>
          </a:p>
          <a:p>
            <a:endParaRPr lang="en-US" b="1" dirty="0" smtClean="0">
              <a:latin typeface="Arial" pitchFamily="34" charset="0"/>
              <a:cs typeface="Arial" pitchFamily="34" charset="0"/>
            </a:endParaRPr>
          </a:p>
          <a:p>
            <a:pPr lvl="0"/>
            <a:r>
              <a:rPr lang="en-GB" dirty="0">
                <a:latin typeface="Arial" pitchFamily="34" charset="0"/>
                <a:cs typeface="Arial" pitchFamily="34" charset="0"/>
              </a:rPr>
              <a:t>To publish the prose, drama and poetry of students at Nottingham </a:t>
            </a:r>
            <a:r>
              <a:rPr lang="en-GB" dirty="0" smtClean="0">
                <a:latin typeface="Arial" pitchFamily="34" charset="0"/>
                <a:cs typeface="Arial" pitchFamily="34" charset="0"/>
              </a:rPr>
              <a:t>Trent University</a:t>
            </a:r>
          </a:p>
          <a:p>
            <a:pPr lvl="0"/>
            <a:endParaRPr lang="en-GB" dirty="0">
              <a:latin typeface="Arial" pitchFamily="34" charset="0"/>
              <a:cs typeface="Arial" pitchFamily="34" charset="0"/>
            </a:endParaRPr>
          </a:p>
          <a:p>
            <a:pPr lvl="0"/>
            <a:r>
              <a:rPr lang="en-GB" dirty="0" smtClean="0">
                <a:latin typeface="Arial" pitchFamily="34" charset="0"/>
                <a:cs typeface="Arial" pitchFamily="34" charset="0"/>
              </a:rPr>
              <a:t>To </a:t>
            </a:r>
            <a:r>
              <a:rPr lang="en-GB" dirty="0">
                <a:latin typeface="Arial" pitchFamily="34" charset="0"/>
                <a:cs typeface="Arial" pitchFamily="34" charset="0"/>
              </a:rPr>
              <a:t>network with and raise awareness of spoken word nights around </a:t>
            </a:r>
            <a:r>
              <a:rPr lang="en-GB" dirty="0" smtClean="0">
                <a:latin typeface="Arial" pitchFamily="34" charset="0"/>
                <a:cs typeface="Arial" pitchFamily="34" charset="0"/>
              </a:rPr>
              <a:t>Nottingham</a:t>
            </a:r>
          </a:p>
          <a:p>
            <a:pPr lvl="0"/>
            <a:endParaRPr lang="en-GB" dirty="0">
              <a:latin typeface="Arial" pitchFamily="34" charset="0"/>
              <a:cs typeface="Arial" pitchFamily="34" charset="0"/>
            </a:endParaRPr>
          </a:p>
          <a:p>
            <a:pPr lvl="0"/>
            <a:r>
              <a:rPr lang="en-GB" dirty="0" smtClean="0">
                <a:latin typeface="Arial" pitchFamily="34" charset="0"/>
                <a:cs typeface="Arial" pitchFamily="34" charset="0"/>
              </a:rPr>
              <a:t>To </a:t>
            </a:r>
            <a:r>
              <a:rPr lang="en-GB" dirty="0">
                <a:latin typeface="Arial" pitchFamily="34" charset="0"/>
                <a:cs typeface="Arial" pitchFamily="34" charset="0"/>
              </a:rPr>
              <a:t>provide focus groups where students can provide each other with appropriate </a:t>
            </a:r>
            <a:r>
              <a:rPr lang="en-GB" dirty="0" smtClean="0">
                <a:latin typeface="Arial" pitchFamily="34" charset="0"/>
                <a:cs typeface="Arial" pitchFamily="34" charset="0"/>
              </a:rPr>
              <a:t>feedback</a:t>
            </a:r>
          </a:p>
          <a:p>
            <a:pPr lvl="0"/>
            <a:endParaRPr lang="en-GB" dirty="0">
              <a:latin typeface="Arial" pitchFamily="34" charset="0"/>
              <a:cs typeface="Arial" pitchFamily="34" charset="0"/>
            </a:endParaRPr>
          </a:p>
          <a:p>
            <a:pPr lvl="0"/>
            <a:r>
              <a:rPr lang="en-GB" dirty="0">
                <a:latin typeface="Arial" pitchFamily="34" charset="0"/>
                <a:cs typeface="Arial" pitchFamily="34" charset="0"/>
              </a:rPr>
              <a:t>To encourage new </a:t>
            </a:r>
            <a:r>
              <a:rPr lang="en-GB" dirty="0" smtClean="0">
                <a:latin typeface="Arial" pitchFamily="34" charset="0"/>
                <a:cs typeface="Arial" pitchFamily="34" charset="0"/>
              </a:rPr>
              <a:t>writers</a:t>
            </a:r>
            <a:endParaRPr lang="en-GB" dirty="0">
              <a:latin typeface="Arial" pitchFamily="34" charset="0"/>
              <a:cs typeface="Arial" pitchFamily="34" charset="0"/>
            </a:endParaRPr>
          </a:p>
          <a:p>
            <a:endParaRPr lang="en-US" b="1" dirty="0"/>
          </a:p>
          <a:p>
            <a:endParaRPr lang="en-US" b="1" dirty="0" smtClean="0"/>
          </a:p>
          <a:p>
            <a:endParaRPr lang="en-US" b="1" dirty="0"/>
          </a:p>
          <a:p>
            <a:endParaRPr lang="en-US" b="1" dirty="0" smtClean="0"/>
          </a:p>
          <a:p>
            <a:endParaRPr lang="en-US" b="1" dirty="0" smtClean="0"/>
          </a:p>
          <a:p>
            <a:endParaRPr lang="en-US" b="1" dirty="0"/>
          </a:p>
        </p:txBody>
      </p:sp>
    </p:spTree>
    <p:extLst>
      <p:ext uri="{BB962C8B-B14F-4D97-AF65-F5344CB8AC3E}">
        <p14:creationId xmlns:p14="http://schemas.microsoft.com/office/powerpoint/2010/main" val="68121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5939" y="1752600"/>
            <a:ext cx="8072120" cy="4267200"/>
          </a:xfrm>
        </p:spPr>
        <p:txBody>
          <a:bodyPr/>
          <a:lstStyle/>
          <a:p>
            <a:r>
              <a:rPr lang="en-US" b="1" dirty="0" smtClean="0"/>
              <a:t>The Objectives Included:</a:t>
            </a:r>
          </a:p>
          <a:p>
            <a:endParaRPr lang="en-US" dirty="0"/>
          </a:p>
          <a:p>
            <a:pPr lvl="0"/>
            <a:r>
              <a:rPr lang="en-GB" dirty="0" smtClean="0"/>
              <a:t>To host </a:t>
            </a:r>
            <a:r>
              <a:rPr lang="en-GB" dirty="0"/>
              <a:t>a monthly open </a:t>
            </a:r>
            <a:r>
              <a:rPr lang="en-GB" dirty="0" err="1"/>
              <a:t>mic</a:t>
            </a:r>
            <a:r>
              <a:rPr lang="en-GB" dirty="0"/>
              <a:t> night. </a:t>
            </a:r>
            <a:endParaRPr lang="en-GB" dirty="0" smtClean="0"/>
          </a:p>
          <a:p>
            <a:pPr lvl="0"/>
            <a:endParaRPr lang="en-GB" dirty="0"/>
          </a:p>
          <a:p>
            <a:pPr lvl="0"/>
            <a:r>
              <a:rPr lang="en-GB" dirty="0"/>
              <a:t>To publish a monthly magazine showcasing the work of </a:t>
            </a:r>
            <a:r>
              <a:rPr lang="en-GB" dirty="0" smtClean="0"/>
              <a:t>students.</a:t>
            </a:r>
          </a:p>
          <a:p>
            <a:pPr lvl="0"/>
            <a:endParaRPr lang="en-GB" dirty="0"/>
          </a:p>
          <a:p>
            <a:pPr lvl="0"/>
            <a:r>
              <a:rPr lang="en-GB" dirty="0"/>
              <a:t>To publish one anthology of poetry one of prose and one of drama each year</a:t>
            </a:r>
            <a:r>
              <a:rPr lang="en-GB" dirty="0" smtClean="0"/>
              <a:t>.</a:t>
            </a:r>
          </a:p>
          <a:p>
            <a:pPr lvl="0"/>
            <a:endParaRPr lang="en-GB" dirty="0"/>
          </a:p>
          <a:p>
            <a:pPr lvl="0"/>
            <a:r>
              <a:rPr lang="en-GB" dirty="0"/>
              <a:t>T</a:t>
            </a:r>
            <a:r>
              <a:rPr lang="en-GB" dirty="0" smtClean="0"/>
              <a:t>o </a:t>
            </a:r>
            <a:r>
              <a:rPr lang="en-GB" dirty="0"/>
              <a:t>meet at least once a week to discuss our work with our peers</a:t>
            </a:r>
            <a:r>
              <a:rPr lang="en-GB" dirty="0" smtClean="0"/>
              <a:t>.</a:t>
            </a:r>
          </a:p>
          <a:p>
            <a:pPr lvl="0"/>
            <a:endParaRPr lang="en-GB" dirty="0"/>
          </a:p>
          <a:p>
            <a:endParaRPr lang="en-GB" dirty="0" smtClean="0">
              <a:effectLst/>
            </a:endParaRPr>
          </a:p>
          <a:p>
            <a:pPr lvl="0" algn="l"/>
            <a:r>
              <a:rPr lang="en-GB" b="1" dirty="0" smtClean="0"/>
              <a:t>The Societies House Executive believed that the Aims and Objectives of the society were unique and did not violate the 6 principles in the Code Of Practice.</a:t>
            </a:r>
            <a:endParaRPr lang="en-US" b="1" dirty="0"/>
          </a:p>
        </p:txBody>
      </p:sp>
      <p:sp>
        <p:nvSpPr>
          <p:cNvPr id="5" name="Rectangle 4"/>
          <p:cNvSpPr/>
          <p:nvPr/>
        </p:nvSpPr>
        <p:spPr>
          <a:xfrm>
            <a:off x="990600" y="739914"/>
            <a:ext cx="7315200" cy="707886"/>
          </a:xfrm>
          <a:prstGeom prst="rect">
            <a:avLst/>
          </a:prstGeom>
        </p:spPr>
        <p:txBody>
          <a:bodyPr wrap="square">
            <a:spAutoFit/>
          </a:bodyPr>
          <a:lstStyle/>
          <a:p>
            <a:pPr algn="ctr"/>
            <a:r>
              <a:rPr lang="en-US" sz="2000" dirty="0" smtClean="0"/>
              <a:t>The Societies House Executive reviewed an application for the </a:t>
            </a:r>
          </a:p>
          <a:p>
            <a:pPr algn="ctr"/>
            <a:r>
              <a:rPr lang="en-US" sz="2000" b="1" dirty="0" smtClean="0"/>
              <a:t>Creative Writing Society </a:t>
            </a:r>
          </a:p>
        </p:txBody>
      </p:sp>
    </p:spTree>
    <p:extLst>
      <p:ext uri="{BB962C8B-B14F-4D97-AF65-F5344CB8AC3E}">
        <p14:creationId xmlns:p14="http://schemas.microsoft.com/office/powerpoint/2010/main" val="1720651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1" y="839673"/>
            <a:ext cx="7315199" cy="836727"/>
          </a:xfrm>
        </p:spPr>
        <p:txBody>
          <a:bodyPr/>
          <a:lstStyle/>
          <a:p>
            <a:pPr algn="ctr"/>
            <a:r>
              <a:rPr lang="en-US" dirty="0" smtClean="0"/>
              <a:t>The Societies House Executive reviewed an application for the </a:t>
            </a:r>
            <a:br>
              <a:rPr lang="en-US" dirty="0" smtClean="0"/>
            </a:br>
            <a:r>
              <a:rPr lang="en-US" b="1" dirty="0" smtClean="0"/>
              <a:t>Mental Health Society</a:t>
            </a:r>
          </a:p>
        </p:txBody>
      </p:sp>
      <p:sp>
        <p:nvSpPr>
          <p:cNvPr id="3" name="Text Placeholder 2"/>
          <p:cNvSpPr>
            <a:spLocks noGrp="1"/>
          </p:cNvSpPr>
          <p:nvPr>
            <p:ph type="body" idx="1"/>
          </p:nvPr>
        </p:nvSpPr>
        <p:spPr>
          <a:xfrm>
            <a:off x="533400" y="1828800"/>
            <a:ext cx="8072120" cy="3352800"/>
          </a:xfrm>
        </p:spPr>
        <p:txBody>
          <a:bodyPr/>
          <a:lstStyle/>
          <a:p>
            <a:r>
              <a:rPr lang="en-US" b="1" dirty="0" smtClean="0">
                <a:latin typeface="Arial" pitchFamily="34" charset="0"/>
                <a:cs typeface="Arial" pitchFamily="34" charset="0"/>
              </a:rPr>
              <a:t>The Aims Included:</a:t>
            </a:r>
          </a:p>
          <a:p>
            <a:endParaRPr lang="en-US" dirty="0" smtClean="0">
              <a:latin typeface="Arial" pitchFamily="34" charset="0"/>
              <a:cs typeface="Arial" pitchFamily="34" charset="0"/>
            </a:endParaRPr>
          </a:p>
          <a:p>
            <a:pPr marL="285750" lvl="0" indent="-285750">
              <a:buFont typeface="Arial"/>
              <a:buChar char="•"/>
            </a:pPr>
            <a:r>
              <a:rPr lang="en-GB" dirty="0">
                <a:latin typeface="Arial" pitchFamily="34" charset="0"/>
                <a:cs typeface="Arial" pitchFamily="34" charset="0"/>
              </a:rPr>
              <a:t>To be a “safe space” for students to talk about their feelings, problems and concerns to other students with similar emotions and experiences and feel supported</a:t>
            </a:r>
            <a:r>
              <a:rPr lang="en-GB" dirty="0" smtClean="0">
                <a:latin typeface="Arial" pitchFamily="34" charset="0"/>
                <a:cs typeface="Arial" pitchFamily="34" charset="0"/>
              </a:rPr>
              <a:t>.</a:t>
            </a:r>
          </a:p>
          <a:p>
            <a:pPr marL="285750" lvl="0" indent="-285750">
              <a:buFont typeface="Arial"/>
              <a:buChar char="•"/>
            </a:pPr>
            <a:endParaRPr lang="en-GB" dirty="0">
              <a:latin typeface="Arial" pitchFamily="34" charset="0"/>
              <a:cs typeface="Arial" pitchFamily="34" charset="0"/>
            </a:endParaRPr>
          </a:p>
          <a:p>
            <a:pPr marL="285750" lvl="0" indent="-285750">
              <a:buFont typeface="Arial"/>
              <a:buChar char="•"/>
            </a:pPr>
            <a:r>
              <a:rPr lang="en-GB" dirty="0">
                <a:latin typeface="Arial" pitchFamily="34" charset="0"/>
                <a:cs typeface="Arial" pitchFamily="34" charset="0"/>
              </a:rPr>
              <a:t> To be an inclusive society where anybody is welcome</a:t>
            </a:r>
            <a:r>
              <a:rPr lang="en-GB" dirty="0" smtClean="0">
                <a:latin typeface="Arial" pitchFamily="34" charset="0"/>
                <a:cs typeface="Arial" pitchFamily="34" charset="0"/>
              </a:rPr>
              <a:t>.</a:t>
            </a:r>
          </a:p>
          <a:p>
            <a:pPr lvl="0"/>
            <a:endParaRPr lang="en-GB" dirty="0">
              <a:latin typeface="Arial" pitchFamily="34" charset="0"/>
              <a:cs typeface="Arial" pitchFamily="34" charset="0"/>
            </a:endParaRPr>
          </a:p>
          <a:p>
            <a:pPr marL="285750" lvl="0" indent="-285750">
              <a:buFont typeface="Arial"/>
              <a:buChar char="•"/>
            </a:pPr>
            <a:r>
              <a:rPr lang="en-GB" dirty="0">
                <a:latin typeface="Arial" pitchFamily="34" charset="0"/>
                <a:cs typeface="Arial" pitchFamily="34" charset="0"/>
              </a:rPr>
              <a:t>To have fortnightly informal, none obligatory meet-ups and more formal committee meetings.</a:t>
            </a:r>
          </a:p>
          <a:p>
            <a:endParaRPr lang="en-US" dirty="0"/>
          </a:p>
        </p:txBody>
      </p:sp>
    </p:spTree>
    <p:extLst>
      <p:ext uri="{BB962C8B-B14F-4D97-AF65-F5344CB8AC3E}">
        <p14:creationId xmlns:p14="http://schemas.microsoft.com/office/powerpoint/2010/main" val="922383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itle 1"/>
          <p:cNvSpPr>
            <a:spLocks noGrp="1"/>
          </p:cNvSpPr>
          <p:nvPr>
            <p:ph type="title"/>
          </p:nvPr>
        </p:nvSpPr>
        <p:spPr>
          <a:xfrm>
            <a:off x="2590800" y="533400"/>
            <a:ext cx="3505200" cy="685800"/>
          </a:xfrm>
        </p:spPr>
        <p:txBody>
          <a:bodyPr/>
          <a:lstStyle/>
          <a:p>
            <a:pPr algn="ctr"/>
            <a:r>
              <a:rPr lang="en-US" sz="2400" b="1" dirty="0" smtClean="0">
                <a:latin typeface="Arial" pitchFamily="34" charset="0"/>
                <a:cs typeface="Arial" pitchFamily="34" charset="0"/>
              </a:rPr>
              <a:t>Agenda</a:t>
            </a:r>
            <a:endParaRPr lang="en-US" sz="2400" b="1" dirty="0">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748360797"/>
              </p:ext>
            </p:extLst>
          </p:nvPr>
        </p:nvGraphicFramePr>
        <p:xfrm>
          <a:off x="3200400" y="1295400"/>
          <a:ext cx="3962400" cy="4822190"/>
        </p:xfrm>
        <a:graphic>
          <a:graphicData uri="http://schemas.openxmlformats.org/drawingml/2006/table">
            <a:tbl>
              <a:tblPr/>
              <a:tblGrid>
                <a:gridCol w="429081"/>
                <a:gridCol w="3533319"/>
              </a:tblGrid>
              <a:tr h="374650">
                <a:tc>
                  <a:txBody>
                    <a:bodyPr/>
                    <a:lstStyle/>
                    <a:p>
                      <a:pPr>
                        <a:spcAft>
                          <a:spcPts val="0"/>
                        </a:spcAft>
                      </a:pPr>
                      <a:r>
                        <a:rPr lang="en-GB" sz="1200" b="1" dirty="0">
                          <a:latin typeface="Cambria"/>
                          <a:ea typeface="ＭＳ 明朝"/>
                          <a:cs typeface="Times New Roman"/>
                        </a:rPr>
                        <a:t>1</a:t>
                      </a:r>
                      <a:endParaRPr lang="en-GB" sz="1200" dirty="0">
                        <a:latin typeface="Cambria"/>
                        <a:ea typeface="ＭＳ 明朝"/>
                        <a:cs typeface="Times New Roman"/>
                      </a:endParaRPr>
                    </a:p>
                  </a:txBody>
                  <a:tcPr marL="68580" marR="68580" marT="0" marB="0">
                    <a:lnL>
                      <a:noFill/>
                    </a:lnL>
                    <a:lnR>
                      <a:noFill/>
                    </a:lnR>
                    <a:lnT>
                      <a:noFill/>
                    </a:lnT>
                    <a:lnB>
                      <a:noFill/>
                    </a:lnB>
                  </a:tcPr>
                </a:tc>
                <a:tc>
                  <a:txBody>
                    <a:bodyPr/>
                    <a:lstStyle/>
                    <a:p>
                      <a:pPr>
                        <a:spcAft>
                          <a:spcPts val="0"/>
                        </a:spcAft>
                      </a:pPr>
                      <a:r>
                        <a:rPr lang="en-GB" sz="1200" b="1">
                          <a:latin typeface="Cambria"/>
                          <a:ea typeface="ＭＳ 明朝"/>
                          <a:cs typeface="Times New Roman"/>
                        </a:rPr>
                        <a:t>Apologies for Absence</a:t>
                      </a:r>
                      <a:endParaRPr lang="en-GB" sz="1200">
                        <a:latin typeface="Cambria"/>
                        <a:ea typeface="ＭＳ 明朝"/>
                        <a:cs typeface="Times New Roman"/>
                      </a:endParaRPr>
                    </a:p>
                  </a:txBody>
                  <a:tcPr marL="68580" marR="68580" marT="0" marB="0">
                    <a:lnL>
                      <a:noFill/>
                    </a:lnL>
                    <a:lnR>
                      <a:noFill/>
                    </a:lnR>
                    <a:lnT>
                      <a:noFill/>
                    </a:lnT>
                    <a:lnB>
                      <a:noFill/>
                    </a:lnB>
                  </a:tcPr>
                </a:tc>
              </a:tr>
              <a:tr h="374650">
                <a:tc>
                  <a:txBody>
                    <a:bodyPr/>
                    <a:lstStyle/>
                    <a:p>
                      <a:pPr>
                        <a:spcAft>
                          <a:spcPts val="0"/>
                        </a:spcAft>
                      </a:pPr>
                      <a:r>
                        <a:rPr lang="en-GB" sz="1200" b="1">
                          <a:latin typeface="Cambria"/>
                          <a:ea typeface="ＭＳ 明朝"/>
                          <a:cs typeface="Times New Roman"/>
                        </a:rPr>
                        <a:t>2</a:t>
                      </a:r>
                      <a:endParaRPr lang="en-GB" sz="1200">
                        <a:latin typeface="Cambria"/>
                        <a:ea typeface="ＭＳ 明朝"/>
                        <a:cs typeface="Times New Roman"/>
                      </a:endParaRPr>
                    </a:p>
                  </a:txBody>
                  <a:tcPr marL="68580" marR="68580" marT="0" marB="0">
                    <a:lnL>
                      <a:noFill/>
                    </a:lnL>
                    <a:lnR>
                      <a:noFill/>
                    </a:lnR>
                    <a:lnT>
                      <a:noFill/>
                    </a:lnT>
                    <a:lnB>
                      <a:noFill/>
                    </a:lnB>
                  </a:tcPr>
                </a:tc>
                <a:tc>
                  <a:txBody>
                    <a:bodyPr/>
                    <a:lstStyle/>
                    <a:p>
                      <a:pPr>
                        <a:spcAft>
                          <a:spcPts val="0"/>
                        </a:spcAft>
                      </a:pPr>
                      <a:r>
                        <a:rPr lang="en-GB" sz="1200" b="1">
                          <a:latin typeface="Cambria"/>
                          <a:ea typeface="ＭＳ 明朝"/>
                          <a:cs typeface="Times New Roman"/>
                        </a:rPr>
                        <a:t>Accepting the Agenda </a:t>
                      </a:r>
                      <a:endParaRPr lang="en-GB" sz="1200">
                        <a:latin typeface="Cambria"/>
                        <a:ea typeface="ＭＳ 明朝"/>
                        <a:cs typeface="Times New Roman"/>
                      </a:endParaRPr>
                    </a:p>
                  </a:txBody>
                  <a:tcPr marL="68580" marR="68580" marT="0" marB="0">
                    <a:lnL>
                      <a:noFill/>
                    </a:lnL>
                    <a:lnR>
                      <a:noFill/>
                    </a:lnR>
                    <a:lnT>
                      <a:noFill/>
                    </a:lnT>
                    <a:lnB>
                      <a:noFill/>
                    </a:lnB>
                  </a:tcPr>
                </a:tc>
              </a:tr>
              <a:tr h="374650">
                <a:tc>
                  <a:txBody>
                    <a:bodyPr/>
                    <a:lstStyle/>
                    <a:p>
                      <a:pPr>
                        <a:spcAft>
                          <a:spcPts val="0"/>
                        </a:spcAft>
                      </a:pPr>
                      <a:r>
                        <a:rPr lang="en-GB" sz="1200" b="1">
                          <a:latin typeface="Cambria"/>
                          <a:ea typeface="ＭＳ 明朝"/>
                          <a:cs typeface="Times New Roman"/>
                        </a:rPr>
                        <a:t>3</a:t>
                      </a:r>
                      <a:endParaRPr lang="en-GB" sz="1200">
                        <a:latin typeface="Cambria"/>
                        <a:ea typeface="ＭＳ 明朝"/>
                        <a:cs typeface="Times New Roman"/>
                      </a:endParaRPr>
                    </a:p>
                  </a:txBody>
                  <a:tcPr marL="68580" marR="68580" marT="0" marB="0">
                    <a:lnL>
                      <a:noFill/>
                    </a:lnL>
                    <a:lnR>
                      <a:noFill/>
                    </a:lnR>
                    <a:lnT>
                      <a:noFill/>
                    </a:lnT>
                    <a:lnB>
                      <a:noFill/>
                    </a:lnB>
                  </a:tcPr>
                </a:tc>
                <a:tc>
                  <a:txBody>
                    <a:bodyPr/>
                    <a:lstStyle/>
                    <a:p>
                      <a:pPr>
                        <a:spcAft>
                          <a:spcPts val="0"/>
                        </a:spcAft>
                      </a:pPr>
                      <a:r>
                        <a:rPr lang="en-GB" sz="1200" b="1">
                          <a:latin typeface="Cambria"/>
                          <a:ea typeface="ＭＳ 明朝"/>
                          <a:cs typeface="Times New Roman"/>
                        </a:rPr>
                        <a:t>Notification of A.o.B</a:t>
                      </a:r>
                      <a:endParaRPr lang="en-GB" sz="1200">
                        <a:latin typeface="Cambria"/>
                        <a:ea typeface="ＭＳ 明朝"/>
                        <a:cs typeface="Times New Roman"/>
                      </a:endParaRPr>
                    </a:p>
                  </a:txBody>
                  <a:tcPr marL="68580" marR="68580" marT="0" marB="0">
                    <a:lnL>
                      <a:noFill/>
                    </a:lnL>
                    <a:lnR>
                      <a:noFill/>
                    </a:lnR>
                    <a:lnT>
                      <a:noFill/>
                    </a:lnT>
                    <a:lnB>
                      <a:noFill/>
                    </a:lnB>
                  </a:tcPr>
                </a:tc>
              </a:tr>
              <a:tr h="374650">
                <a:tc>
                  <a:txBody>
                    <a:bodyPr/>
                    <a:lstStyle/>
                    <a:p>
                      <a:pPr>
                        <a:spcAft>
                          <a:spcPts val="0"/>
                        </a:spcAft>
                      </a:pPr>
                      <a:r>
                        <a:rPr lang="en-GB" sz="1200" b="1">
                          <a:latin typeface="Cambria"/>
                          <a:ea typeface="ＭＳ 明朝"/>
                          <a:cs typeface="Times New Roman"/>
                        </a:rPr>
                        <a:t>4</a:t>
                      </a:r>
                      <a:endParaRPr lang="en-GB" sz="1200">
                        <a:latin typeface="Cambria"/>
                        <a:ea typeface="ＭＳ 明朝"/>
                        <a:cs typeface="Times New Roman"/>
                      </a:endParaRPr>
                    </a:p>
                  </a:txBody>
                  <a:tcPr marL="68580" marR="68580" marT="0" marB="0">
                    <a:lnL>
                      <a:noFill/>
                    </a:lnL>
                    <a:lnR>
                      <a:noFill/>
                    </a:lnR>
                    <a:lnT>
                      <a:noFill/>
                    </a:lnT>
                    <a:lnB>
                      <a:noFill/>
                    </a:lnB>
                  </a:tcPr>
                </a:tc>
                <a:tc>
                  <a:txBody>
                    <a:bodyPr/>
                    <a:lstStyle/>
                    <a:p>
                      <a:pPr>
                        <a:spcAft>
                          <a:spcPts val="0"/>
                        </a:spcAft>
                      </a:pPr>
                      <a:r>
                        <a:rPr lang="en-GB" sz="1200" b="1">
                          <a:latin typeface="Cambria"/>
                          <a:ea typeface="ＭＳ 明朝"/>
                          <a:cs typeface="Times New Roman"/>
                        </a:rPr>
                        <a:t>Approving Minutes of Previous Meeting</a:t>
                      </a:r>
                      <a:endParaRPr lang="en-GB" sz="1200">
                        <a:latin typeface="Cambria"/>
                        <a:ea typeface="ＭＳ 明朝"/>
                        <a:cs typeface="Times New Roman"/>
                      </a:endParaRPr>
                    </a:p>
                  </a:txBody>
                  <a:tcPr marL="68580" marR="68580" marT="0" marB="0">
                    <a:lnL>
                      <a:noFill/>
                    </a:lnL>
                    <a:lnR>
                      <a:noFill/>
                    </a:lnR>
                    <a:lnT>
                      <a:noFill/>
                    </a:lnT>
                    <a:lnB>
                      <a:noFill/>
                    </a:lnB>
                  </a:tcPr>
                </a:tc>
              </a:tr>
              <a:tr h="1123950">
                <a:tc>
                  <a:txBody>
                    <a:bodyPr/>
                    <a:lstStyle/>
                    <a:p>
                      <a:pPr>
                        <a:spcAft>
                          <a:spcPts val="0"/>
                        </a:spcAft>
                      </a:pPr>
                      <a:r>
                        <a:rPr lang="en-GB" sz="1200" b="1">
                          <a:latin typeface="Cambria"/>
                          <a:ea typeface="ＭＳ 明朝"/>
                          <a:cs typeface="Times New Roman"/>
                        </a:rPr>
                        <a:t>5</a:t>
                      </a:r>
                      <a:endParaRPr lang="en-GB" sz="1200">
                        <a:latin typeface="Cambria"/>
                        <a:ea typeface="ＭＳ 明朝"/>
                        <a:cs typeface="Times New Roman"/>
                      </a:endParaRPr>
                    </a:p>
                  </a:txBody>
                  <a:tcPr marL="68580" marR="68580" marT="0" marB="0">
                    <a:lnL>
                      <a:noFill/>
                    </a:lnL>
                    <a:lnR>
                      <a:noFill/>
                    </a:lnR>
                    <a:lnT>
                      <a:noFill/>
                    </a:lnT>
                    <a:lnB>
                      <a:noFill/>
                    </a:lnB>
                  </a:tcPr>
                </a:tc>
                <a:tc>
                  <a:txBody>
                    <a:bodyPr/>
                    <a:lstStyle/>
                    <a:p>
                      <a:pPr>
                        <a:spcAft>
                          <a:spcPts val="0"/>
                        </a:spcAft>
                      </a:pPr>
                      <a:r>
                        <a:rPr lang="en-GB" sz="1200" b="1" dirty="0">
                          <a:latin typeface="Cambria"/>
                          <a:ea typeface="ＭＳ 明朝"/>
                          <a:cs typeface="Times New Roman"/>
                        </a:rPr>
                        <a:t>Updates</a:t>
                      </a:r>
                      <a:endParaRPr lang="en-GB" sz="1200" dirty="0">
                        <a:latin typeface="Cambria"/>
                        <a:ea typeface="ＭＳ 明朝"/>
                        <a:cs typeface="Times New Roman"/>
                      </a:endParaRPr>
                    </a:p>
                    <a:p>
                      <a:pPr marL="342900" lvl="0" indent="-342900">
                        <a:spcAft>
                          <a:spcPts val="0"/>
                        </a:spcAft>
                        <a:buFont typeface="Symbol"/>
                        <a:buChar char=""/>
                      </a:pPr>
                      <a:r>
                        <a:rPr lang="en-GB" sz="1200" b="1" dirty="0" smtClean="0">
                          <a:latin typeface="Cambria"/>
                          <a:ea typeface="ＭＳ 明朝"/>
                          <a:cs typeface="Times New Roman"/>
                        </a:rPr>
                        <a:t>Handover</a:t>
                      </a:r>
                      <a:endParaRPr lang="en-GB" sz="1200" dirty="0">
                        <a:latin typeface="Cambria"/>
                        <a:ea typeface="ＭＳ 明朝"/>
                        <a:cs typeface="Times New Roman"/>
                      </a:endParaRPr>
                    </a:p>
                    <a:p>
                      <a:pPr marL="342900" lvl="0" indent="-342900">
                        <a:spcAft>
                          <a:spcPts val="0"/>
                        </a:spcAft>
                        <a:buFont typeface="Symbol"/>
                        <a:buChar char=""/>
                      </a:pPr>
                      <a:r>
                        <a:rPr lang="en-GB" sz="1200" b="1" dirty="0">
                          <a:latin typeface="Cambria"/>
                          <a:ea typeface="ＭＳ 明朝"/>
                          <a:cs typeface="Times New Roman"/>
                        </a:rPr>
                        <a:t>End of Year Society </a:t>
                      </a:r>
                      <a:r>
                        <a:rPr lang="en-GB" sz="1200" b="1" dirty="0" smtClean="0">
                          <a:latin typeface="Cambria"/>
                          <a:ea typeface="ＭＳ 明朝"/>
                          <a:cs typeface="Times New Roman"/>
                        </a:rPr>
                        <a:t>Party</a:t>
                      </a:r>
                    </a:p>
                    <a:p>
                      <a:pPr marL="342900" lvl="0" indent="-342900">
                        <a:spcAft>
                          <a:spcPts val="0"/>
                        </a:spcAft>
                        <a:buFont typeface="Symbol"/>
                        <a:buChar char=""/>
                      </a:pPr>
                      <a:r>
                        <a:rPr lang="en-GB" sz="1200" b="1" dirty="0" smtClean="0">
                          <a:latin typeface="Cambria"/>
                          <a:ea typeface="ＭＳ 明朝"/>
                          <a:cs typeface="Times New Roman"/>
                        </a:rPr>
                        <a:t>By-Elections</a:t>
                      </a:r>
                    </a:p>
                    <a:p>
                      <a:pPr marL="342900" lvl="0" indent="-342900">
                        <a:spcAft>
                          <a:spcPts val="0"/>
                        </a:spcAft>
                        <a:buFont typeface="Symbol"/>
                        <a:buChar char=""/>
                      </a:pPr>
                      <a:r>
                        <a:rPr lang="en-GB" sz="1200" b="1" dirty="0" smtClean="0">
                          <a:latin typeface="Cambria"/>
                          <a:ea typeface="ＭＳ 明朝"/>
                          <a:cs typeface="Times New Roman"/>
                        </a:rPr>
                        <a:t>Training</a:t>
                      </a:r>
                      <a:r>
                        <a:rPr lang="en-GB" sz="1200" b="1" baseline="0" dirty="0" smtClean="0">
                          <a:latin typeface="Cambria"/>
                          <a:ea typeface="ＭＳ 明朝"/>
                          <a:cs typeface="Times New Roman"/>
                        </a:rPr>
                        <a:t> Day</a:t>
                      </a:r>
                    </a:p>
                    <a:p>
                      <a:pPr marL="342900" lvl="0" indent="-342900">
                        <a:spcAft>
                          <a:spcPts val="0"/>
                        </a:spcAft>
                        <a:buFont typeface="Symbol"/>
                        <a:buChar char=""/>
                      </a:pPr>
                      <a:r>
                        <a:rPr lang="en-GB" sz="1200" b="1" baseline="0" dirty="0" smtClean="0">
                          <a:latin typeface="Cambria"/>
                          <a:ea typeface="ＭＳ 明朝"/>
                          <a:cs typeface="Times New Roman"/>
                        </a:rPr>
                        <a:t>Freshers’ Week</a:t>
                      </a:r>
                    </a:p>
                    <a:p>
                      <a:pPr marL="342900" lvl="0" indent="-342900">
                        <a:spcAft>
                          <a:spcPts val="0"/>
                        </a:spcAft>
                        <a:buFont typeface="Symbol"/>
                        <a:buChar char=""/>
                      </a:pPr>
                      <a:r>
                        <a:rPr lang="en-GB" sz="1200" b="1" baseline="0" dirty="0" smtClean="0">
                          <a:latin typeface="Cambria"/>
                          <a:ea typeface="ＭＳ 明朝"/>
                          <a:cs typeface="Times New Roman"/>
                        </a:rPr>
                        <a:t>Society Events</a:t>
                      </a:r>
                    </a:p>
                    <a:p>
                      <a:pPr marL="342900" lvl="0" indent="-342900">
                        <a:spcAft>
                          <a:spcPts val="0"/>
                        </a:spcAft>
                        <a:buFont typeface="Symbol"/>
                        <a:buChar char=""/>
                      </a:pPr>
                      <a:endParaRPr lang="en-GB" sz="1200" dirty="0">
                        <a:latin typeface="Cambria"/>
                        <a:ea typeface="ＭＳ 明朝"/>
                        <a:cs typeface="Times New Roman"/>
                      </a:endParaRPr>
                    </a:p>
                  </a:txBody>
                  <a:tcPr marL="68580" marR="68580" marT="0" marB="0">
                    <a:lnL>
                      <a:noFill/>
                    </a:lnL>
                    <a:lnR>
                      <a:noFill/>
                    </a:lnR>
                    <a:lnT>
                      <a:noFill/>
                    </a:lnT>
                    <a:lnB>
                      <a:noFill/>
                    </a:lnB>
                  </a:tcPr>
                </a:tc>
              </a:tr>
              <a:tr h="749300">
                <a:tc>
                  <a:txBody>
                    <a:bodyPr/>
                    <a:lstStyle/>
                    <a:p>
                      <a:pPr>
                        <a:spcAft>
                          <a:spcPts val="0"/>
                        </a:spcAft>
                      </a:pPr>
                      <a:r>
                        <a:rPr lang="en-GB" sz="1200" b="1">
                          <a:latin typeface="Cambria"/>
                          <a:ea typeface="ＭＳ 明朝"/>
                          <a:cs typeface="Times New Roman"/>
                        </a:rPr>
                        <a:t>6</a:t>
                      </a:r>
                      <a:endParaRPr lang="en-GB" sz="1200">
                        <a:latin typeface="Cambria"/>
                        <a:ea typeface="ＭＳ 明朝"/>
                        <a:cs typeface="Times New Roman"/>
                      </a:endParaRPr>
                    </a:p>
                  </a:txBody>
                  <a:tcPr marL="68580" marR="68580" marT="0" marB="0">
                    <a:lnL>
                      <a:noFill/>
                    </a:lnL>
                    <a:lnR>
                      <a:noFill/>
                    </a:lnR>
                    <a:lnT>
                      <a:noFill/>
                    </a:lnT>
                    <a:lnB>
                      <a:noFill/>
                    </a:lnB>
                  </a:tcPr>
                </a:tc>
                <a:tc>
                  <a:txBody>
                    <a:bodyPr/>
                    <a:lstStyle/>
                    <a:p>
                      <a:pPr>
                        <a:spcAft>
                          <a:spcPts val="0"/>
                        </a:spcAft>
                      </a:pPr>
                      <a:r>
                        <a:rPr lang="en-GB" sz="1200" b="1" dirty="0">
                          <a:latin typeface="Cambria"/>
                          <a:ea typeface="ＭＳ 明朝"/>
                          <a:cs typeface="Times New Roman"/>
                        </a:rPr>
                        <a:t>Ratification of Society Affiliations</a:t>
                      </a:r>
                      <a:endParaRPr lang="en-GB" sz="1200" dirty="0">
                        <a:latin typeface="Cambria"/>
                        <a:ea typeface="ＭＳ 明朝"/>
                        <a:cs typeface="Times New Roman"/>
                      </a:endParaRPr>
                    </a:p>
                    <a:p>
                      <a:pPr marL="342900" lvl="0" indent="-342900">
                        <a:spcAft>
                          <a:spcPts val="0"/>
                        </a:spcAft>
                        <a:buFont typeface="Symbol"/>
                        <a:buChar char=""/>
                      </a:pPr>
                      <a:r>
                        <a:rPr lang="en-GB" sz="1200" b="1" dirty="0">
                          <a:latin typeface="Cambria"/>
                          <a:ea typeface="ＭＳ 明朝"/>
                          <a:cs typeface="Times New Roman"/>
                        </a:rPr>
                        <a:t>Creative Writing </a:t>
                      </a:r>
                      <a:r>
                        <a:rPr lang="en-GB" sz="1200" b="1" dirty="0" smtClean="0">
                          <a:latin typeface="Cambria"/>
                          <a:ea typeface="ＭＳ 明朝"/>
                          <a:cs typeface="Times New Roman"/>
                        </a:rPr>
                        <a:t>Society</a:t>
                      </a:r>
                    </a:p>
                    <a:p>
                      <a:pPr marL="342900" lvl="0" indent="-342900">
                        <a:spcAft>
                          <a:spcPts val="0"/>
                        </a:spcAft>
                        <a:buFont typeface="Symbol"/>
                        <a:buChar char=""/>
                      </a:pPr>
                      <a:r>
                        <a:rPr lang="en-GB" sz="1200" b="1" dirty="0" smtClean="0">
                          <a:latin typeface="Cambria"/>
                          <a:ea typeface="ＭＳ 明朝"/>
                          <a:cs typeface="Times New Roman"/>
                        </a:rPr>
                        <a:t>Mental Health Society</a:t>
                      </a:r>
                      <a:endParaRPr lang="en-GB" sz="1200" dirty="0">
                        <a:latin typeface="Cambria"/>
                        <a:ea typeface="ＭＳ 明朝"/>
                        <a:cs typeface="Times New Roman"/>
                      </a:endParaRPr>
                    </a:p>
                  </a:txBody>
                  <a:tcPr marL="68580" marR="68580" marT="0" marB="0">
                    <a:lnL>
                      <a:noFill/>
                    </a:lnL>
                    <a:lnR>
                      <a:noFill/>
                    </a:lnR>
                    <a:lnT>
                      <a:noFill/>
                    </a:lnT>
                    <a:lnB>
                      <a:noFill/>
                    </a:lnB>
                  </a:tcPr>
                </a:tc>
              </a:tr>
              <a:tr h="374650">
                <a:tc>
                  <a:txBody>
                    <a:bodyPr/>
                    <a:lstStyle/>
                    <a:p>
                      <a:pPr>
                        <a:spcAft>
                          <a:spcPts val="0"/>
                        </a:spcAft>
                      </a:pPr>
                      <a:r>
                        <a:rPr lang="en-GB" sz="1200" b="1">
                          <a:latin typeface="Cambria"/>
                          <a:ea typeface="ＭＳ 明朝"/>
                          <a:cs typeface="Times New Roman"/>
                        </a:rPr>
                        <a:t>7</a:t>
                      </a:r>
                      <a:endParaRPr lang="en-GB" sz="1200">
                        <a:latin typeface="Cambria"/>
                        <a:ea typeface="ＭＳ 明朝"/>
                        <a:cs typeface="Times New Roman"/>
                      </a:endParaRPr>
                    </a:p>
                  </a:txBody>
                  <a:tcPr marL="68580" marR="68580" marT="0" marB="0">
                    <a:lnL>
                      <a:noFill/>
                    </a:lnL>
                    <a:lnR>
                      <a:noFill/>
                    </a:lnR>
                    <a:lnT>
                      <a:noFill/>
                    </a:lnT>
                    <a:lnB>
                      <a:noFill/>
                    </a:lnB>
                  </a:tcPr>
                </a:tc>
                <a:tc>
                  <a:txBody>
                    <a:bodyPr/>
                    <a:lstStyle/>
                    <a:p>
                      <a:pPr>
                        <a:spcAft>
                          <a:spcPts val="0"/>
                        </a:spcAft>
                      </a:pPr>
                      <a:r>
                        <a:rPr lang="en-GB" sz="1200" b="1">
                          <a:latin typeface="Cambria"/>
                          <a:ea typeface="ＭＳ 明朝"/>
                          <a:cs typeface="Times New Roman"/>
                        </a:rPr>
                        <a:t>VP Activity Report &amp; Questions</a:t>
                      </a:r>
                      <a:endParaRPr lang="en-GB" sz="1200">
                        <a:latin typeface="Cambria"/>
                        <a:ea typeface="ＭＳ 明朝"/>
                        <a:cs typeface="Times New Roman"/>
                      </a:endParaRPr>
                    </a:p>
                  </a:txBody>
                  <a:tcPr marL="68580" marR="68580" marT="0" marB="0">
                    <a:lnL>
                      <a:noFill/>
                    </a:lnL>
                    <a:lnR>
                      <a:noFill/>
                    </a:lnR>
                    <a:lnT>
                      <a:noFill/>
                    </a:lnT>
                    <a:lnB>
                      <a:noFill/>
                    </a:lnB>
                  </a:tcPr>
                </a:tc>
              </a:tr>
              <a:tr h="374650">
                <a:tc>
                  <a:txBody>
                    <a:bodyPr/>
                    <a:lstStyle/>
                    <a:p>
                      <a:pPr>
                        <a:spcAft>
                          <a:spcPts val="0"/>
                        </a:spcAft>
                      </a:pPr>
                      <a:r>
                        <a:rPr lang="en-GB" sz="1200" b="1">
                          <a:latin typeface="Cambria"/>
                          <a:ea typeface="ＭＳ 明朝"/>
                          <a:cs typeface="Times New Roman"/>
                        </a:rPr>
                        <a:t>8</a:t>
                      </a:r>
                      <a:endParaRPr lang="en-GB" sz="1200">
                        <a:latin typeface="Cambria"/>
                        <a:ea typeface="ＭＳ 明朝"/>
                        <a:cs typeface="Times New Roman"/>
                      </a:endParaRPr>
                    </a:p>
                  </a:txBody>
                  <a:tcPr marL="68580" marR="68580" marT="0" marB="0">
                    <a:lnL>
                      <a:noFill/>
                    </a:lnL>
                    <a:lnR>
                      <a:noFill/>
                    </a:lnR>
                    <a:lnT>
                      <a:noFill/>
                    </a:lnT>
                    <a:lnB>
                      <a:noFill/>
                    </a:lnB>
                  </a:tcPr>
                </a:tc>
                <a:tc>
                  <a:txBody>
                    <a:bodyPr/>
                    <a:lstStyle/>
                    <a:p>
                      <a:pPr>
                        <a:spcAft>
                          <a:spcPts val="0"/>
                        </a:spcAft>
                      </a:pPr>
                      <a:r>
                        <a:rPr lang="en-GB" sz="1200" b="1">
                          <a:latin typeface="Cambria"/>
                          <a:ea typeface="ＭＳ 明朝"/>
                          <a:cs typeface="Times New Roman"/>
                        </a:rPr>
                        <a:t>Any Other Business</a:t>
                      </a:r>
                      <a:endParaRPr lang="en-GB" sz="1200">
                        <a:latin typeface="Cambria"/>
                        <a:ea typeface="ＭＳ 明朝"/>
                        <a:cs typeface="Times New Roman"/>
                      </a:endParaRPr>
                    </a:p>
                  </a:txBody>
                  <a:tcPr marL="68580" marR="68580" marT="0" marB="0">
                    <a:lnL>
                      <a:noFill/>
                    </a:lnL>
                    <a:lnR>
                      <a:noFill/>
                    </a:lnR>
                    <a:lnT>
                      <a:noFill/>
                    </a:lnT>
                    <a:lnB>
                      <a:noFill/>
                    </a:lnB>
                  </a:tcPr>
                </a:tc>
              </a:tr>
              <a:tr h="374650">
                <a:tc>
                  <a:txBody>
                    <a:bodyPr/>
                    <a:lstStyle/>
                    <a:p>
                      <a:pPr>
                        <a:spcAft>
                          <a:spcPts val="0"/>
                        </a:spcAft>
                      </a:pPr>
                      <a:r>
                        <a:rPr lang="en-GB" sz="1200" b="1">
                          <a:latin typeface="Cambria"/>
                          <a:ea typeface="ＭＳ 明朝"/>
                          <a:cs typeface="Times New Roman"/>
                        </a:rPr>
                        <a:t>9</a:t>
                      </a:r>
                      <a:endParaRPr lang="en-GB" sz="1200">
                        <a:latin typeface="Cambria"/>
                        <a:ea typeface="ＭＳ 明朝"/>
                        <a:cs typeface="Times New Roman"/>
                      </a:endParaRPr>
                    </a:p>
                  </a:txBody>
                  <a:tcPr marL="68580" marR="68580" marT="0" marB="0">
                    <a:lnL>
                      <a:noFill/>
                    </a:lnL>
                    <a:lnR>
                      <a:noFill/>
                    </a:lnR>
                    <a:lnT>
                      <a:noFill/>
                    </a:lnT>
                    <a:lnB>
                      <a:noFill/>
                    </a:lnB>
                  </a:tcPr>
                </a:tc>
                <a:tc>
                  <a:txBody>
                    <a:bodyPr/>
                    <a:lstStyle/>
                    <a:p>
                      <a:pPr>
                        <a:spcAft>
                          <a:spcPts val="0"/>
                        </a:spcAft>
                      </a:pPr>
                      <a:r>
                        <a:rPr lang="en-GB" sz="1200" b="1" dirty="0">
                          <a:latin typeface="Cambria"/>
                          <a:ea typeface="ＭＳ 明朝"/>
                          <a:cs typeface="Times New Roman"/>
                        </a:rPr>
                        <a:t>Date and Time of Next Meeting</a:t>
                      </a:r>
                      <a:endParaRPr lang="en-GB" sz="1200" dirty="0">
                        <a:latin typeface="Cambria"/>
                        <a:ea typeface="ＭＳ 明朝"/>
                        <a:cs typeface="Times New Roman"/>
                      </a:endParaRPr>
                    </a:p>
                  </a:txBody>
                  <a:tcPr marL="68580" marR="68580" marT="0" marB="0">
                    <a:lnL>
                      <a:noFill/>
                    </a:lnL>
                    <a:lnR>
                      <a:noFill/>
                    </a:lnR>
                    <a:lnT>
                      <a:noFill/>
                    </a:lnT>
                    <a:lnB>
                      <a:noFill/>
                    </a:lnB>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50368"/>
            <a:ext cx="6934199" cy="619759"/>
          </a:xfrm>
        </p:spPr>
        <p:txBody>
          <a:bodyPr/>
          <a:lstStyle/>
          <a:p>
            <a:pPr algn="ctr"/>
            <a:r>
              <a:rPr lang="en-US" dirty="0" smtClean="0"/>
              <a:t>The Societies House Executive reviewed an application for the </a:t>
            </a:r>
            <a:br>
              <a:rPr lang="en-US" dirty="0" smtClean="0"/>
            </a:br>
            <a:r>
              <a:rPr lang="en-US" b="1" dirty="0" smtClean="0"/>
              <a:t>Mental Health Society</a:t>
            </a:r>
            <a:endParaRPr lang="en-US" dirty="0"/>
          </a:p>
        </p:txBody>
      </p:sp>
      <p:sp>
        <p:nvSpPr>
          <p:cNvPr id="3" name="Text Placeholder 2"/>
          <p:cNvSpPr>
            <a:spLocks noGrp="1"/>
          </p:cNvSpPr>
          <p:nvPr>
            <p:ph type="body" idx="1"/>
          </p:nvPr>
        </p:nvSpPr>
        <p:spPr/>
        <p:txBody>
          <a:bodyPr/>
          <a:lstStyle/>
          <a:p>
            <a:r>
              <a:rPr lang="en-GB" b="1" dirty="0"/>
              <a:t> </a:t>
            </a:r>
            <a:r>
              <a:rPr lang="en-GB" b="1" dirty="0" smtClean="0">
                <a:latin typeface="Arial" pitchFamily="34" charset="0"/>
                <a:cs typeface="Arial" pitchFamily="34" charset="0"/>
              </a:rPr>
              <a:t>The Objectives Included:</a:t>
            </a:r>
          </a:p>
          <a:p>
            <a:endParaRPr lang="en-GB" dirty="0">
              <a:latin typeface="Arial" pitchFamily="34" charset="0"/>
              <a:cs typeface="Arial" pitchFamily="34" charset="0"/>
            </a:endParaRPr>
          </a:p>
          <a:p>
            <a:pPr marL="285750" lvl="0" indent="-285750">
              <a:buFont typeface="Arial"/>
              <a:buChar char="•"/>
            </a:pPr>
            <a:r>
              <a:rPr lang="en-GB" dirty="0">
                <a:latin typeface="Arial" pitchFamily="34" charset="0"/>
                <a:cs typeface="Arial" pitchFamily="34" charset="0"/>
              </a:rPr>
              <a:t>Have an inclusive forum for anything health related, for students to discuss concerns and feelings</a:t>
            </a:r>
            <a:r>
              <a:rPr lang="en-GB" dirty="0" smtClean="0">
                <a:latin typeface="Arial" pitchFamily="34" charset="0"/>
                <a:cs typeface="Arial" pitchFamily="34" charset="0"/>
              </a:rPr>
              <a:t>.</a:t>
            </a:r>
          </a:p>
          <a:p>
            <a:pPr marL="285750" lvl="0" indent="-285750">
              <a:buFont typeface="Arial"/>
              <a:buChar char="•"/>
            </a:pPr>
            <a:endParaRPr lang="en-GB" dirty="0">
              <a:latin typeface="Arial" pitchFamily="34" charset="0"/>
              <a:cs typeface="Arial" pitchFamily="34" charset="0"/>
            </a:endParaRPr>
          </a:p>
          <a:p>
            <a:pPr marL="285750" lvl="0" indent="-285750">
              <a:buFont typeface="Arial"/>
              <a:buChar char="•"/>
            </a:pPr>
            <a:r>
              <a:rPr lang="en-GB" dirty="0" smtClean="0">
                <a:latin typeface="Arial" pitchFamily="34" charset="0"/>
                <a:cs typeface="Arial" pitchFamily="34" charset="0"/>
              </a:rPr>
              <a:t>Hold </a:t>
            </a:r>
            <a:r>
              <a:rPr lang="en-GB" dirty="0">
                <a:latin typeface="Arial" pitchFamily="34" charset="0"/>
                <a:cs typeface="Arial" pitchFamily="34" charset="0"/>
              </a:rPr>
              <a:t>regular informal, non-obligatory meet-ups to encourage people to come out, meet new people and feel included and supported, taking into account drinking bans due to medication – no ocean Wednesdays</a:t>
            </a:r>
            <a:r>
              <a:rPr lang="en-GB" dirty="0" smtClean="0">
                <a:latin typeface="Arial" pitchFamily="34" charset="0"/>
                <a:cs typeface="Arial" pitchFamily="34" charset="0"/>
              </a:rPr>
              <a:t>.</a:t>
            </a:r>
          </a:p>
          <a:p>
            <a:pPr marL="285750" lvl="0" indent="-285750">
              <a:buFont typeface="Arial"/>
              <a:buChar char="•"/>
            </a:pPr>
            <a:endParaRPr lang="en-GB" dirty="0">
              <a:latin typeface="Arial" pitchFamily="34" charset="0"/>
              <a:cs typeface="Arial" pitchFamily="34" charset="0"/>
            </a:endParaRPr>
          </a:p>
          <a:p>
            <a:pPr marL="285750" lvl="0" indent="-285750">
              <a:buFont typeface="Arial"/>
              <a:buChar char="•"/>
            </a:pPr>
            <a:r>
              <a:rPr lang="en-GB" dirty="0" smtClean="0">
                <a:latin typeface="Arial" pitchFamily="34" charset="0"/>
                <a:cs typeface="Arial" pitchFamily="34" charset="0"/>
              </a:rPr>
              <a:t>Raise </a:t>
            </a:r>
            <a:r>
              <a:rPr lang="en-GB" dirty="0">
                <a:latin typeface="Arial" pitchFamily="34" charset="0"/>
                <a:cs typeface="Arial" pitchFamily="34" charset="0"/>
              </a:rPr>
              <a:t>money for local health &amp; mental health charities.  Raise awareness to students about mental health and wellbeing. </a:t>
            </a:r>
            <a:endParaRPr lang="en-GB" dirty="0" smtClean="0">
              <a:latin typeface="Arial" pitchFamily="34" charset="0"/>
              <a:cs typeface="Arial" pitchFamily="34" charset="0"/>
            </a:endParaRPr>
          </a:p>
          <a:p>
            <a:pPr marL="285750" lvl="0" indent="-285750">
              <a:buFont typeface="Arial"/>
              <a:buChar char="•"/>
            </a:pPr>
            <a:endParaRPr lang="en-GB" dirty="0">
              <a:latin typeface="Arial" pitchFamily="34" charset="0"/>
              <a:cs typeface="Arial" pitchFamily="34" charset="0"/>
            </a:endParaRPr>
          </a:p>
          <a:p>
            <a:pPr marL="285750" lvl="0" indent="-285750">
              <a:buFont typeface="Arial"/>
              <a:buChar char="•"/>
            </a:pPr>
            <a:r>
              <a:rPr lang="en-GB" dirty="0">
                <a:latin typeface="Arial" pitchFamily="34" charset="0"/>
                <a:cs typeface="Arial" pitchFamily="34" charset="0"/>
              </a:rPr>
              <a:t>Work in partnership with NTU to make students aware of the services in place to support mental health and well-being</a:t>
            </a:r>
            <a:r>
              <a:rPr lang="en-GB" sz="1600" dirty="0"/>
              <a:t>.</a:t>
            </a:r>
          </a:p>
          <a:p>
            <a:endParaRPr lang="en-US" dirty="0"/>
          </a:p>
        </p:txBody>
      </p:sp>
    </p:spTree>
    <p:extLst>
      <p:ext uri="{BB962C8B-B14F-4D97-AF65-F5344CB8AC3E}">
        <p14:creationId xmlns:p14="http://schemas.microsoft.com/office/powerpoint/2010/main" val="972821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3800" y="685800"/>
            <a:ext cx="1447800" cy="619759"/>
          </a:xfrm>
        </p:spPr>
        <p:txBody>
          <a:bodyPr/>
          <a:lstStyle/>
          <a:p>
            <a:pPr algn="ctr"/>
            <a:r>
              <a:rPr lang="en-US" b="1" dirty="0" smtClean="0"/>
              <a:t>Ratification</a:t>
            </a:r>
            <a:r>
              <a:rPr lang="en-US" dirty="0" smtClean="0"/>
              <a:t>	</a:t>
            </a:r>
            <a:endParaRPr lang="en-US" dirty="0"/>
          </a:p>
        </p:txBody>
      </p:sp>
      <p:sp>
        <p:nvSpPr>
          <p:cNvPr id="3" name="Text Placeholder 2"/>
          <p:cNvSpPr>
            <a:spLocks noGrp="1"/>
          </p:cNvSpPr>
          <p:nvPr>
            <p:ph type="body" idx="1"/>
          </p:nvPr>
        </p:nvSpPr>
        <p:spPr>
          <a:xfrm>
            <a:off x="533400" y="1478788"/>
            <a:ext cx="8072120" cy="2178812"/>
          </a:xfrm>
        </p:spPr>
        <p:txBody>
          <a:bodyPr/>
          <a:lstStyle/>
          <a:p>
            <a:r>
              <a:rPr lang="en-US" dirty="0" smtClean="0"/>
              <a:t>Assembly is asked to ratify the decision made by the Societies House Executive to allow the affiliation of Creative Writing Society. </a:t>
            </a:r>
          </a:p>
          <a:p>
            <a:endParaRPr lang="en-US" dirty="0"/>
          </a:p>
          <a:p>
            <a:r>
              <a:rPr lang="en-US" b="1" dirty="0" smtClean="0"/>
              <a:t>By </a:t>
            </a:r>
            <a:r>
              <a:rPr lang="en-US" b="1" dirty="0"/>
              <a:t>r</a:t>
            </a:r>
            <a:r>
              <a:rPr lang="en-US" b="1" dirty="0" smtClean="0"/>
              <a:t>atifying the decision, the society will be able to begin its activity</a:t>
            </a:r>
            <a:r>
              <a:rPr lang="en-US" dirty="0" smtClean="0"/>
              <a:t>.</a:t>
            </a:r>
          </a:p>
          <a:p>
            <a:endParaRPr lang="en-US" dirty="0"/>
          </a:p>
          <a:p>
            <a:r>
              <a:rPr lang="en-US" dirty="0" smtClean="0"/>
              <a:t>If you do not wish to ratify the decision, you must be able to prove that the proposed society does not meet one of the 6 principles (Explained on the next slide)</a:t>
            </a:r>
          </a:p>
          <a:p>
            <a:r>
              <a:rPr lang="en-US" dirty="0" smtClean="0"/>
              <a:t/>
            </a:r>
            <a:br>
              <a:rPr lang="en-US" dirty="0" smtClean="0"/>
            </a:br>
            <a:r>
              <a:rPr lang="en-US" dirty="0" smtClean="0"/>
              <a:t>If not ratified, the application will be referred to the Students’ Union Executive, who will meet to make a final decision on the application.</a:t>
            </a:r>
          </a:p>
          <a:p>
            <a:endParaRPr lang="en-US" dirty="0"/>
          </a:p>
          <a:p>
            <a:r>
              <a:rPr lang="en-US" dirty="0" smtClean="0"/>
              <a:t>Please note: Each society gets 2 votes. These ratification cards must be collected AFTER the vote.</a:t>
            </a:r>
            <a:endParaRPr lang="en-US" dirty="0"/>
          </a:p>
        </p:txBody>
      </p:sp>
    </p:spTree>
    <p:extLst>
      <p:ext uri="{BB962C8B-B14F-4D97-AF65-F5344CB8AC3E}">
        <p14:creationId xmlns:p14="http://schemas.microsoft.com/office/powerpoint/2010/main" val="21047177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pPr algn="ctr"/>
            <a:r>
              <a:rPr lang="en-US" sz="2000" dirty="0" smtClean="0"/>
              <a:t>Please pass your ratification cards down to the end of the row so they can be collected!</a:t>
            </a:r>
          </a:p>
          <a:p>
            <a:pPr algn="ctr"/>
            <a:endParaRPr lang="en-US" sz="2000" dirty="0"/>
          </a:p>
          <a:p>
            <a:pPr algn="ctr"/>
            <a:r>
              <a:rPr lang="en-US" sz="2000" dirty="0" smtClean="0">
                <a:sym typeface="Wingdings"/>
              </a:rPr>
              <a:t></a:t>
            </a:r>
            <a:endParaRPr lang="en-US" sz="2000" dirty="0"/>
          </a:p>
        </p:txBody>
      </p:sp>
    </p:spTree>
    <p:extLst>
      <p:ext uri="{BB962C8B-B14F-4D97-AF65-F5344CB8AC3E}">
        <p14:creationId xmlns:p14="http://schemas.microsoft.com/office/powerpoint/2010/main" val="13168018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750368"/>
            <a:ext cx="4038600" cy="545032"/>
          </a:xfrm>
        </p:spPr>
        <p:txBody>
          <a:bodyPr/>
          <a:lstStyle/>
          <a:p>
            <a:pPr algn="ctr"/>
            <a:r>
              <a:rPr lang="en-GB" sz="2000" b="1" dirty="0" smtClean="0"/>
              <a:t>VP Activities Report Questions </a:t>
            </a:r>
            <a:endParaRPr lang="en-GB" sz="2000" b="1" dirty="0"/>
          </a:p>
        </p:txBody>
      </p:sp>
      <p:sp>
        <p:nvSpPr>
          <p:cNvPr id="3" name="Text Placeholder 2"/>
          <p:cNvSpPr>
            <a:spLocks noGrp="1"/>
          </p:cNvSpPr>
          <p:nvPr>
            <p:ph type="body" idx="1"/>
          </p:nvPr>
        </p:nvSpPr>
        <p:spPr>
          <a:xfrm>
            <a:off x="535939" y="1219200"/>
            <a:ext cx="8072120" cy="2178812"/>
          </a:xfrm>
        </p:spPr>
        <p:txBody>
          <a:bodyPr/>
          <a:lstStyle/>
          <a:p>
            <a:r>
              <a:rPr lang="en-GB" dirty="0" smtClean="0"/>
              <a:t>Societies: </a:t>
            </a:r>
            <a:br>
              <a:rPr lang="en-GB" dirty="0" smtClean="0"/>
            </a:br>
            <a:endParaRPr lang="en-GB" dirty="0" smtClean="0"/>
          </a:p>
          <a:p>
            <a:r>
              <a:rPr lang="en-GB" dirty="0" smtClean="0"/>
              <a:t>Worked with Societies Coordinator to arrange the handover packs available online and to be emailed out to all society committee members.</a:t>
            </a:r>
            <a:br>
              <a:rPr lang="en-GB" dirty="0" smtClean="0"/>
            </a:br>
            <a:r>
              <a:rPr lang="en-GB" dirty="0" smtClean="0"/>
              <a:t>Holding 2 days of ‘Handover Question Time’ in which Society committee members will be able to come and discuss their handover with me, ask any questions and receive additional help with the process.</a:t>
            </a:r>
          </a:p>
          <a:p>
            <a:endParaRPr lang="en-GB" dirty="0"/>
          </a:p>
          <a:p>
            <a:r>
              <a:rPr lang="en-GB" dirty="0" smtClean="0"/>
              <a:t>Have been working with Societies Coordinator, Student Activities Manager and Head of Membership to produce the new Policy Papers that will govern societies, these are as per the new Code of Practice and will be brought to Societies Assembly to vote on in the last assembly of term.</a:t>
            </a:r>
          </a:p>
          <a:p>
            <a:endParaRPr lang="en-GB" dirty="0"/>
          </a:p>
          <a:p>
            <a:r>
              <a:rPr lang="en-GB" dirty="0" smtClean="0"/>
              <a:t>Continuing to work with societies on events, Drama, LEX, Pub Sports and Funky Fresh have all either had successful events/have events coming up so both a well done and a good luck to all of you. </a:t>
            </a:r>
          </a:p>
          <a:p>
            <a:endParaRPr lang="en-GB" dirty="0"/>
          </a:p>
          <a:p>
            <a:r>
              <a:rPr lang="en-GB" dirty="0" smtClean="0"/>
              <a:t/>
            </a:r>
            <a:br>
              <a:rPr lang="en-GB" dirty="0" smtClean="0"/>
            </a:br>
            <a:r>
              <a:rPr lang="en-GB" dirty="0" smtClean="0"/>
              <a:t/>
            </a:r>
            <a:br>
              <a:rPr lang="en-GB" dirty="0" smtClean="0"/>
            </a:br>
            <a:endParaRPr lang="en-GB"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1371600"/>
            <a:ext cx="8072120" cy="4343400"/>
          </a:xfrm>
        </p:spPr>
        <p:txBody>
          <a:bodyPr/>
          <a:lstStyle/>
          <a:p>
            <a:r>
              <a:rPr lang="en-GB" dirty="0" smtClean="0"/>
              <a:t>RAG: </a:t>
            </a:r>
            <a:br>
              <a:rPr lang="en-GB" dirty="0" smtClean="0"/>
            </a:br>
            <a:r>
              <a:rPr lang="en-GB" dirty="0" smtClean="0"/>
              <a:t/>
            </a:r>
            <a:br>
              <a:rPr lang="en-GB" dirty="0" smtClean="0"/>
            </a:br>
            <a:r>
              <a:rPr lang="en-GB" dirty="0" smtClean="0"/>
              <a:t>The committee have lots of smaller but just as fun events coming up this term – Rebel Bingo is still on the cards, as is a sweet shop, cake sale and a potential Eurovision Party</a:t>
            </a:r>
          </a:p>
          <a:p>
            <a:endParaRPr lang="en-GB" dirty="0"/>
          </a:p>
          <a:p>
            <a:r>
              <a:rPr lang="en-GB" dirty="0" smtClean="0"/>
              <a:t>Chosen charity of the year – We will be looking for the next charity of the year at the end of May once the committee is in place. </a:t>
            </a:r>
            <a:endParaRPr lang="en-GB" dirty="0"/>
          </a:p>
          <a:p>
            <a:r>
              <a:rPr lang="en-GB" dirty="0" smtClean="0"/>
              <a:t>If there are any charities that you have in mind, please email them and let them know about the application process, the application will be online/be able to be sent out to charities to fill out. </a:t>
            </a:r>
            <a:br>
              <a:rPr lang="en-GB" dirty="0" smtClean="0"/>
            </a:br>
            <a:r>
              <a:rPr lang="en-GB" dirty="0" smtClean="0"/>
              <a:t/>
            </a:r>
            <a:br>
              <a:rPr lang="en-GB" dirty="0" smtClean="0"/>
            </a:br>
            <a:r>
              <a:rPr lang="en-GB" dirty="0" smtClean="0"/>
              <a:t>Any committees who have raised money for charities, please let us know, we would love to be able to shout about all the amazing work you all do </a:t>
            </a:r>
            <a:r>
              <a:rPr lang="en-GB" dirty="0" smtClean="0">
                <a:sym typeface="Wingdings" pitchFamily="2" charset="2"/>
              </a:rPr>
              <a:t> </a:t>
            </a:r>
            <a:endParaRPr lang="en-GB" dirty="0" smtClean="0"/>
          </a:p>
        </p:txBody>
      </p:sp>
      <p:sp>
        <p:nvSpPr>
          <p:cNvPr id="4" name="Title 1"/>
          <p:cNvSpPr>
            <a:spLocks noGrp="1"/>
          </p:cNvSpPr>
          <p:nvPr>
            <p:ph type="title"/>
          </p:nvPr>
        </p:nvSpPr>
        <p:spPr>
          <a:xfrm>
            <a:off x="2667000" y="750368"/>
            <a:ext cx="4038600" cy="545032"/>
          </a:xfrm>
        </p:spPr>
        <p:txBody>
          <a:bodyPr/>
          <a:lstStyle/>
          <a:p>
            <a:pPr algn="ctr"/>
            <a:r>
              <a:rPr lang="en-GB" sz="2000" b="1" dirty="0" smtClean="0"/>
              <a:t>VP Activities Report Questions </a:t>
            </a:r>
            <a:endParaRPr lang="en-GB" sz="20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2438400"/>
            <a:ext cx="3048000" cy="1905000"/>
          </a:xfrm>
        </p:spPr>
        <p:txBody>
          <a:bodyPr/>
          <a:lstStyle/>
          <a:p>
            <a:pPr algn="ctr"/>
            <a:r>
              <a:rPr lang="en-GB" sz="3200" b="1" dirty="0" smtClean="0"/>
              <a:t>Any Other Business </a:t>
            </a:r>
            <a:endParaRPr lang="en-GB" sz="32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750368"/>
            <a:ext cx="3352800" cy="619759"/>
          </a:xfrm>
        </p:spPr>
        <p:txBody>
          <a:bodyPr/>
          <a:lstStyle/>
          <a:p>
            <a:r>
              <a:rPr lang="en-GB" b="1" dirty="0" smtClean="0"/>
              <a:t>Date &amp; Time of Next Meeting </a:t>
            </a:r>
            <a:endParaRPr lang="en-GB" b="1" dirty="0"/>
          </a:p>
        </p:txBody>
      </p:sp>
      <p:sp>
        <p:nvSpPr>
          <p:cNvPr id="3" name="Text Placeholder 2"/>
          <p:cNvSpPr>
            <a:spLocks noGrp="1"/>
          </p:cNvSpPr>
          <p:nvPr>
            <p:ph type="body" idx="1"/>
          </p:nvPr>
        </p:nvSpPr>
        <p:spPr/>
        <p:txBody>
          <a:bodyPr/>
          <a:lstStyle/>
          <a:p>
            <a:r>
              <a:rPr lang="en-GB" dirty="0" smtClean="0"/>
              <a:t>The date and time of the next meeting is </a:t>
            </a:r>
            <a:r>
              <a:rPr lang="en-GB" dirty="0" err="1" smtClean="0"/>
              <a:t>t.b.c</a:t>
            </a:r>
            <a:r>
              <a:rPr lang="en-GB" dirty="0" smtClean="0"/>
              <a:t>.</a:t>
            </a:r>
          </a:p>
          <a:p>
            <a:endParaRPr lang="en-GB" dirty="0"/>
          </a:p>
          <a:p>
            <a:r>
              <a:rPr lang="en-GB" dirty="0" smtClean="0"/>
              <a:t>We will let you know as soon as we have a date and venue sorted.</a:t>
            </a:r>
          </a:p>
          <a:p>
            <a:endParaRPr lang="en-GB"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Apologies</a:t>
            </a:r>
            <a:r>
              <a:rPr lang="en-US" dirty="0" smtClean="0"/>
              <a:t>	</a:t>
            </a:r>
            <a:endParaRPr lang="en-US" dirty="0"/>
          </a:p>
        </p:txBody>
      </p:sp>
      <p:sp>
        <p:nvSpPr>
          <p:cNvPr id="3" name="Text Placeholder 2"/>
          <p:cNvSpPr>
            <a:spLocks noGrp="1"/>
          </p:cNvSpPr>
          <p:nvPr>
            <p:ph type="body" idx="1"/>
          </p:nvPr>
        </p:nvSpPr>
        <p:spPr/>
        <p:txBody>
          <a:bodyPr/>
          <a:lstStyle/>
          <a:p>
            <a:r>
              <a:rPr lang="en-US" dirty="0" smtClean="0"/>
              <a:t>We have received apologies from the following societies:</a:t>
            </a:r>
          </a:p>
          <a:p>
            <a:endParaRPr lang="en-US" sz="1600" dirty="0"/>
          </a:p>
          <a:p>
            <a:pPr marL="285750" indent="-285750">
              <a:buFont typeface="Arial"/>
              <a:buChar char="•"/>
            </a:pPr>
            <a:r>
              <a:rPr lang="en-US" sz="1600" dirty="0" err="1" smtClean="0"/>
              <a:t>Bhangra</a:t>
            </a:r>
            <a:endParaRPr lang="en-US" sz="1600" dirty="0" smtClean="0"/>
          </a:p>
          <a:p>
            <a:pPr marL="285750" indent="-285750">
              <a:buFont typeface="Arial"/>
              <a:buChar char="•"/>
            </a:pPr>
            <a:endParaRPr lang="en-US" sz="1600" dirty="0" smtClean="0"/>
          </a:p>
          <a:p>
            <a:pPr marL="285750" indent="-285750">
              <a:buFont typeface="Arial"/>
              <a:buChar char="•"/>
            </a:pPr>
            <a:r>
              <a:rPr lang="en-US" sz="1600" dirty="0" smtClean="0"/>
              <a:t>City Christian Union</a:t>
            </a:r>
          </a:p>
          <a:p>
            <a:pPr marL="285750" indent="-285750">
              <a:buFont typeface="Arial"/>
              <a:buChar char="•"/>
            </a:pPr>
            <a:endParaRPr lang="en-US" sz="1600" dirty="0" smtClean="0"/>
          </a:p>
          <a:p>
            <a:pPr marL="285750" indent="-285750">
              <a:buFont typeface="Arial"/>
              <a:buChar char="•"/>
            </a:pPr>
            <a:r>
              <a:rPr lang="en-US" sz="1600" dirty="0" smtClean="0"/>
              <a:t>Gamer</a:t>
            </a:r>
          </a:p>
          <a:p>
            <a:pPr marL="285750" indent="-285750">
              <a:buFont typeface="Arial"/>
              <a:buChar char="•"/>
            </a:pPr>
            <a:endParaRPr lang="en-US" sz="1600" dirty="0" smtClean="0"/>
          </a:p>
          <a:p>
            <a:pPr marL="285750" indent="-285750">
              <a:buFont typeface="Arial"/>
              <a:buChar char="•"/>
            </a:pPr>
            <a:r>
              <a:rPr lang="en-US" sz="1600" dirty="0" smtClean="0"/>
              <a:t>Psychology </a:t>
            </a:r>
          </a:p>
          <a:p>
            <a:endParaRPr lang="en-US" dirty="0" smtClean="0"/>
          </a:p>
          <a:p>
            <a:endParaRPr lang="en-US" dirty="0"/>
          </a:p>
        </p:txBody>
      </p:sp>
    </p:spTree>
    <p:extLst>
      <p:ext uri="{BB962C8B-B14F-4D97-AF65-F5344CB8AC3E}">
        <p14:creationId xmlns:p14="http://schemas.microsoft.com/office/powerpoint/2010/main" val="2206421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059939" y="2255521"/>
            <a:ext cx="5407661" cy="1706879"/>
          </a:xfrm>
        </p:spPr>
        <p:txBody>
          <a:bodyPr/>
          <a:lstStyle/>
          <a:p>
            <a:pPr algn="ctr"/>
            <a:r>
              <a:rPr lang="en-GB" sz="5400" b="1" dirty="0" smtClean="0">
                <a:latin typeface="+mn-lt"/>
              </a:rPr>
              <a:t>Accepting the Agenda</a:t>
            </a:r>
            <a:endParaRPr lang="en-GB" sz="5400" b="1" dirty="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362200"/>
            <a:ext cx="6096000" cy="2514600"/>
          </a:xfrm>
        </p:spPr>
        <p:txBody>
          <a:bodyPr/>
          <a:lstStyle/>
          <a:p>
            <a:pPr algn="ctr"/>
            <a:r>
              <a:rPr lang="en-US" sz="4800" b="1" dirty="0" smtClean="0">
                <a:latin typeface="+mn-lt"/>
              </a:rPr>
              <a:t>Notification of</a:t>
            </a:r>
            <a:br>
              <a:rPr lang="en-US" sz="4800" b="1" dirty="0" smtClean="0">
                <a:latin typeface="+mn-lt"/>
              </a:rPr>
            </a:br>
            <a:r>
              <a:rPr lang="en-US" sz="4800" b="1" dirty="0" smtClean="0">
                <a:latin typeface="+mn-lt"/>
              </a:rPr>
              <a:t>Any Other Business</a:t>
            </a:r>
            <a:endParaRPr lang="en-US" sz="4800" b="1" dirty="0">
              <a:latin typeface="+mn-lt"/>
            </a:endParaRPr>
          </a:p>
        </p:txBody>
      </p:sp>
    </p:spTree>
    <p:extLst>
      <p:ext uri="{BB962C8B-B14F-4D97-AF65-F5344CB8AC3E}">
        <p14:creationId xmlns:p14="http://schemas.microsoft.com/office/powerpoint/2010/main" val="349665674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2133600"/>
            <a:ext cx="8072120" cy="2178812"/>
          </a:xfrm>
        </p:spPr>
        <p:txBody>
          <a:bodyPr/>
          <a:lstStyle/>
          <a:p>
            <a:pPr algn="ctr"/>
            <a:r>
              <a:rPr lang="en-US" sz="4800" b="1" dirty="0" smtClean="0">
                <a:latin typeface="+mn-lt"/>
              </a:rPr>
              <a:t>Approving Minutes of </a:t>
            </a:r>
          </a:p>
          <a:p>
            <a:pPr algn="ctr"/>
            <a:r>
              <a:rPr lang="en-US" sz="4800" b="1" dirty="0" smtClean="0">
                <a:latin typeface="+mn-lt"/>
              </a:rPr>
              <a:t>Previous Meeting</a:t>
            </a:r>
            <a:endParaRPr lang="en-US" sz="4800" b="1" dirty="0">
              <a:latin typeface="+mn-lt"/>
            </a:endParaRPr>
          </a:p>
        </p:txBody>
      </p:sp>
    </p:spTree>
    <p:extLst>
      <p:ext uri="{BB962C8B-B14F-4D97-AF65-F5344CB8AC3E}">
        <p14:creationId xmlns:p14="http://schemas.microsoft.com/office/powerpoint/2010/main" val="381453211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smtClean="0"/>
              <a:t>Updates</a:t>
            </a:r>
            <a:endParaRPr lang="en-US" sz="2400" b="1" dirty="0"/>
          </a:p>
        </p:txBody>
      </p:sp>
      <p:sp>
        <p:nvSpPr>
          <p:cNvPr id="3" name="Text Placeholder 2"/>
          <p:cNvSpPr>
            <a:spLocks noGrp="1"/>
          </p:cNvSpPr>
          <p:nvPr>
            <p:ph type="body" idx="1"/>
          </p:nvPr>
        </p:nvSpPr>
        <p:spPr>
          <a:xfrm>
            <a:off x="533400" y="1493521"/>
            <a:ext cx="8072120" cy="3992879"/>
          </a:xfrm>
        </p:spPr>
        <p:txBody>
          <a:bodyPr/>
          <a:lstStyle/>
          <a:p>
            <a:pPr algn="l"/>
            <a:r>
              <a:rPr lang="en-US" b="1" u="sng" dirty="0" smtClean="0">
                <a:latin typeface="Arial" pitchFamily="34" charset="0"/>
                <a:cs typeface="Arial" pitchFamily="34" charset="0"/>
              </a:rPr>
              <a:t>Handover</a:t>
            </a:r>
          </a:p>
          <a:p>
            <a:pPr algn="l"/>
            <a:endParaRPr lang="en-US" b="1" dirty="0" smtClean="0">
              <a:latin typeface="Arial" pitchFamily="34" charset="0"/>
              <a:cs typeface="Arial" pitchFamily="34" charset="0"/>
            </a:endParaRPr>
          </a:p>
          <a:p>
            <a:pPr algn="l"/>
            <a:r>
              <a:rPr lang="en-US" dirty="0" smtClean="0">
                <a:latin typeface="Arial" pitchFamily="34" charset="0"/>
                <a:cs typeface="Arial" pitchFamily="34" charset="0"/>
              </a:rPr>
              <a:t>Newly elected committee members will be emailed a handover pack. This includes data protection forms and a committee details form.</a:t>
            </a:r>
          </a:p>
          <a:p>
            <a:pPr algn="l"/>
            <a:endParaRPr lang="en-US" dirty="0">
              <a:latin typeface="Arial" pitchFamily="34" charset="0"/>
              <a:cs typeface="Arial" pitchFamily="34" charset="0"/>
            </a:endParaRPr>
          </a:p>
          <a:p>
            <a:pPr algn="l"/>
            <a:r>
              <a:rPr lang="en-US" dirty="0" smtClean="0">
                <a:latin typeface="Arial" pitchFamily="34" charset="0"/>
                <a:cs typeface="Arial" pitchFamily="34" charset="0"/>
              </a:rPr>
              <a:t>We will also pass these forms on to you. Please forward them on where appropriate!</a:t>
            </a:r>
          </a:p>
          <a:p>
            <a:pPr algn="l"/>
            <a:endParaRPr lang="en-US" dirty="0">
              <a:latin typeface="Arial" pitchFamily="34" charset="0"/>
              <a:cs typeface="Arial" pitchFamily="34" charset="0"/>
            </a:endParaRPr>
          </a:p>
          <a:p>
            <a:pPr algn="l"/>
            <a:r>
              <a:rPr lang="en-US" dirty="0" smtClean="0">
                <a:latin typeface="Arial" pitchFamily="34" charset="0"/>
                <a:cs typeface="Arial" pitchFamily="34" charset="0"/>
              </a:rPr>
              <a:t>The deadline for receiving these forms is </a:t>
            </a:r>
            <a:r>
              <a:rPr lang="en-US" b="1" dirty="0" smtClean="0">
                <a:latin typeface="Arial" pitchFamily="34" charset="0"/>
                <a:cs typeface="Arial" pitchFamily="34" charset="0"/>
              </a:rPr>
              <a:t>Friday 8</a:t>
            </a:r>
            <a:r>
              <a:rPr lang="en-US" b="1" baseline="30000" dirty="0" smtClean="0">
                <a:latin typeface="Arial" pitchFamily="34" charset="0"/>
                <a:cs typeface="Arial" pitchFamily="34" charset="0"/>
              </a:rPr>
              <a:t>th</a:t>
            </a:r>
            <a:r>
              <a:rPr lang="en-US" b="1" dirty="0" smtClean="0">
                <a:latin typeface="Arial" pitchFamily="34" charset="0"/>
                <a:cs typeface="Arial" pitchFamily="34" charset="0"/>
              </a:rPr>
              <a:t> May</a:t>
            </a:r>
            <a:r>
              <a:rPr lang="en-US" dirty="0" smtClean="0">
                <a:latin typeface="Arial" pitchFamily="34" charset="0"/>
                <a:cs typeface="Arial" pitchFamily="34" charset="0"/>
              </a:rPr>
              <a:t>.</a:t>
            </a:r>
          </a:p>
          <a:p>
            <a:pPr algn="l"/>
            <a:endParaRPr lang="en-US" dirty="0">
              <a:latin typeface="Arial" pitchFamily="34" charset="0"/>
              <a:cs typeface="Arial" pitchFamily="34" charset="0"/>
            </a:endParaRPr>
          </a:p>
          <a:p>
            <a:pPr algn="l"/>
            <a:r>
              <a:rPr lang="en-US" dirty="0" err="1" smtClean="0">
                <a:latin typeface="Arial" pitchFamily="34" charset="0"/>
                <a:cs typeface="Arial" pitchFamily="34" charset="0"/>
              </a:rPr>
              <a:t>Lizzy</a:t>
            </a:r>
            <a:r>
              <a:rPr lang="en-US" dirty="0" smtClean="0">
                <a:latin typeface="Arial" pitchFamily="34" charset="0"/>
                <a:cs typeface="Arial" pitchFamily="34" charset="0"/>
              </a:rPr>
              <a:t> will be available all day on </a:t>
            </a:r>
            <a:r>
              <a:rPr lang="en-US" b="1" dirty="0" smtClean="0">
                <a:latin typeface="Arial" pitchFamily="34" charset="0"/>
                <a:cs typeface="Arial" pitchFamily="34" charset="0"/>
              </a:rPr>
              <a:t>Friday 1</a:t>
            </a:r>
            <a:r>
              <a:rPr lang="en-US" b="1" baseline="30000" dirty="0" smtClean="0">
                <a:latin typeface="Arial" pitchFamily="34" charset="0"/>
                <a:cs typeface="Arial" pitchFamily="34" charset="0"/>
              </a:rPr>
              <a:t>st</a:t>
            </a:r>
            <a:r>
              <a:rPr lang="en-US" b="1" dirty="0" smtClean="0">
                <a:latin typeface="Arial" pitchFamily="34" charset="0"/>
                <a:cs typeface="Arial" pitchFamily="34" charset="0"/>
              </a:rPr>
              <a:t> May </a:t>
            </a:r>
            <a:r>
              <a:rPr lang="en-US" dirty="0" smtClean="0">
                <a:latin typeface="Arial" pitchFamily="34" charset="0"/>
                <a:cs typeface="Arial" pitchFamily="34" charset="0"/>
              </a:rPr>
              <a:t>and </a:t>
            </a:r>
            <a:r>
              <a:rPr lang="en-US" b="1" dirty="0" smtClean="0">
                <a:latin typeface="Arial" pitchFamily="34" charset="0"/>
                <a:cs typeface="Arial" pitchFamily="34" charset="0"/>
              </a:rPr>
              <a:t>Tuesday 5</a:t>
            </a:r>
            <a:r>
              <a:rPr lang="en-US" b="1" baseline="30000" dirty="0" smtClean="0">
                <a:latin typeface="Arial" pitchFamily="34" charset="0"/>
                <a:cs typeface="Arial" pitchFamily="34" charset="0"/>
              </a:rPr>
              <a:t>th</a:t>
            </a:r>
            <a:r>
              <a:rPr lang="en-US" b="1" dirty="0" smtClean="0">
                <a:latin typeface="Arial" pitchFamily="34" charset="0"/>
                <a:cs typeface="Arial" pitchFamily="34" charset="0"/>
              </a:rPr>
              <a:t> May </a:t>
            </a:r>
            <a:r>
              <a:rPr lang="en-US" dirty="0" smtClean="0">
                <a:latin typeface="Arial" pitchFamily="34" charset="0"/>
                <a:cs typeface="Arial" pitchFamily="34" charset="0"/>
              </a:rPr>
              <a:t>for all committee members to come and discuss handover packs/handover tips in general.</a:t>
            </a:r>
            <a:endParaRPr lang="en-US" b="1" dirty="0">
              <a:latin typeface="Arial" pitchFamily="34" charset="0"/>
              <a:cs typeface="Arial" pitchFamily="34" charset="0"/>
            </a:endParaRPr>
          </a:p>
          <a:p>
            <a:pPr algn="l"/>
            <a:endParaRPr lang="en-US" b="1" dirty="0" smtClean="0"/>
          </a:p>
          <a:p>
            <a:endParaRPr lang="en-US" b="1" dirty="0"/>
          </a:p>
          <a:p>
            <a:endParaRPr lang="en-US" dirty="0"/>
          </a:p>
          <a:p>
            <a:endParaRPr lang="en-US" dirty="0" smtClean="0"/>
          </a:p>
          <a:p>
            <a:endParaRPr lang="en-US" dirty="0"/>
          </a:p>
          <a:p>
            <a:endParaRPr lang="en-US" dirty="0" smtClean="0"/>
          </a:p>
        </p:txBody>
      </p:sp>
    </p:spTree>
    <p:extLst>
      <p:ext uri="{BB962C8B-B14F-4D97-AF65-F5344CB8AC3E}">
        <p14:creationId xmlns:p14="http://schemas.microsoft.com/office/powerpoint/2010/main" val="370683936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1" y="609600"/>
            <a:ext cx="2819400" cy="619759"/>
          </a:xfrm>
        </p:spPr>
        <p:txBody>
          <a:bodyPr/>
          <a:lstStyle/>
          <a:p>
            <a:pPr algn="l"/>
            <a:r>
              <a:rPr lang="en-US" b="1" dirty="0" smtClean="0"/>
              <a:t>Handover Continued…</a:t>
            </a:r>
            <a:r>
              <a:rPr lang="en-US" dirty="0" smtClean="0"/>
              <a:t>			</a:t>
            </a:r>
            <a:endParaRPr lang="en-US" dirty="0"/>
          </a:p>
        </p:txBody>
      </p:sp>
      <p:sp>
        <p:nvSpPr>
          <p:cNvPr id="3" name="Text Placeholder 2"/>
          <p:cNvSpPr>
            <a:spLocks noGrp="1"/>
          </p:cNvSpPr>
          <p:nvPr>
            <p:ph type="body" idx="1"/>
          </p:nvPr>
        </p:nvSpPr>
        <p:spPr>
          <a:xfrm>
            <a:off x="535939" y="1524000"/>
            <a:ext cx="8072120" cy="4221479"/>
          </a:xfrm>
        </p:spPr>
        <p:txBody>
          <a:bodyPr/>
          <a:lstStyle/>
          <a:p>
            <a:r>
              <a:rPr lang="en-US" b="1" dirty="0" smtClean="0">
                <a:latin typeface="Arial" pitchFamily="34" charset="0"/>
                <a:cs typeface="Arial" pitchFamily="34" charset="0"/>
              </a:rPr>
              <a:t>What We Need From You….</a:t>
            </a:r>
          </a:p>
          <a:p>
            <a:endParaRPr lang="en-US" dirty="0">
              <a:latin typeface="Arial" pitchFamily="34" charset="0"/>
              <a:cs typeface="Arial" pitchFamily="34" charset="0"/>
            </a:endParaRPr>
          </a:p>
          <a:p>
            <a:pPr marL="285750" indent="-285750">
              <a:buFont typeface="Arial"/>
              <a:buChar char="•"/>
            </a:pPr>
            <a:r>
              <a:rPr lang="en-US" dirty="0" smtClean="0">
                <a:latin typeface="Arial" pitchFamily="34" charset="0"/>
                <a:cs typeface="Arial" pitchFamily="34" charset="0"/>
              </a:rPr>
              <a:t>Pass on your </a:t>
            </a:r>
            <a:r>
              <a:rPr lang="en-US" dirty="0">
                <a:latin typeface="Arial" pitchFamily="34" charset="0"/>
                <a:cs typeface="Arial" pitchFamily="34" charset="0"/>
              </a:rPr>
              <a:t>w</a:t>
            </a:r>
            <a:r>
              <a:rPr lang="en-US" dirty="0" smtClean="0">
                <a:latin typeface="Arial" pitchFamily="34" charset="0"/>
                <a:cs typeface="Arial" pitchFamily="34" charset="0"/>
              </a:rPr>
              <a:t>isdom! Tell your successors what is expected of them and how to </a:t>
            </a:r>
            <a:r>
              <a:rPr lang="en-US" dirty="0" err="1" smtClean="0">
                <a:latin typeface="Arial" pitchFamily="34" charset="0"/>
                <a:cs typeface="Arial" pitchFamily="34" charset="0"/>
              </a:rPr>
              <a:t>organise</a:t>
            </a:r>
            <a:r>
              <a:rPr lang="en-US" dirty="0" smtClean="0">
                <a:latin typeface="Arial" pitchFamily="34" charset="0"/>
                <a:cs typeface="Arial" pitchFamily="34" charset="0"/>
              </a:rPr>
              <a:t> meetings/book rooms. Talk about your experience and what you would change.</a:t>
            </a:r>
          </a:p>
          <a:p>
            <a:pPr marL="285750" indent="-285750">
              <a:buFont typeface="Arial"/>
              <a:buChar char="•"/>
            </a:pPr>
            <a:endParaRPr lang="en-US" dirty="0">
              <a:latin typeface="Arial" pitchFamily="34" charset="0"/>
              <a:cs typeface="Arial" pitchFamily="34" charset="0"/>
            </a:endParaRPr>
          </a:p>
          <a:p>
            <a:pPr marL="285750" indent="-285750">
              <a:buFont typeface="Arial"/>
              <a:buChar char="•"/>
            </a:pPr>
            <a:r>
              <a:rPr lang="en-US" dirty="0" smtClean="0">
                <a:latin typeface="Arial" pitchFamily="34" charset="0"/>
                <a:cs typeface="Arial" pitchFamily="34" charset="0"/>
              </a:rPr>
              <a:t>Share budgets and documents! If you’ve worked on big events this year, share any budgets or relevant documents with them as early as possible. </a:t>
            </a:r>
          </a:p>
          <a:p>
            <a:pPr marL="285750" indent="-285750">
              <a:buFont typeface="Arial"/>
              <a:buChar char="•"/>
            </a:pPr>
            <a:endParaRPr lang="en-US" dirty="0">
              <a:latin typeface="Arial" pitchFamily="34" charset="0"/>
              <a:cs typeface="Arial" pitchFamily="34" charset="0"/>
            </a:endParaRPr>
          </a:p>
          <a:p>
            <a:pPr marL="285750" indent="-285750">
              <a:buFont typeface="Arial"/>
              <a:buChar char="•"/>
            </a:pPr>
            <a:r>
              <a:rPr lang="en-US" dirty="0" smtClean="0">
                <a:latin typeface="Arial" pitchFamily="34" charset="0"/>
                <a:cs typeface="Arial" pitchFamily="34" charset="0"/>
              </a:rPr>
              <a:t>Invite them to committee meetings! If you have an upcoming committee meeting, invite them along so they can become familiar with the process.</a:t>
            </a:r>
          </a:p>
          <a:p>
            <a:pPr marL="285750" indent="-285750">
              <a:buFont typeface="Arial"/>
              <a:buChar char="•"/>
            </a:pPr>
            <a:endParaRPr lang="en-US" dirty="0">
              <a:latin typeface="Arial" pitchFamily="34" charset="0"/>
              <a:cs typeface="Arial" pitchFamily="34" charset="0"/>
            </a:endParaRPr>
          </a:p>
          <a:p>
            <a:pPr marL="285750" indent="-285750">
              <a:buFont typeface="Arial"/>
              <a:buChar char="•"/>
            </a:pPr>
            <a:r>
              <a:rPr lang="en-US" dirty="0" smtClean="0">
                <a:latin typeface="Arial" pitchFamily="34" charset="0"/>
                <a:cs typeface="Arial" pitchFamily="34" charset="0"/>
              </a:rPr>
              <a:t>Invite them here! We are looking to add an additional assembly into the mix, please invite all new committee along to this assembly</a:t>
            </a:r>
          </a:p>
          <a:p>
            <a:pPr marL="285750" indent="-285750">
              <a:buFont typeface="Arial"/>
              <a:buChar char="•"/>
            </a:pPr>
            <a:endParaRPr lang="en-US" dirty="0">
              <a:latin typeface="Arial" pitchFamily="34" charset="0"/>
              <a:cs typeface="Arial" pitchFamily="34" charset="0"/>
            </a:endParaRPr>
          </a:p>
          <a:p>
            <a:pPr marL="285750" indent="-285750">
              <a:buFont typeface="Arial"/>
              <a:buChar char="•"/>
            </a:pPr>
            <a:r>
              <a:rPr lang="en-US" dirty="0" smtClean="0">
                <a:latin typeface="Arial" pitchFamily="34" charset="0"/>
                <a:cs typeface="Arial" pitchFamily="34" charset="0"/>
              </a:rPr>
              <a:t>Anything else that you’d find useful </a:t>
            </a:r>
            <a:r>
              <a:rPr lang="en-US" dirty="0" smtClean="0">
                <a:latin typeface="Arial" pitchFamily="34" charset="0"/>
                <a:cs typeface="Arial" pitchFamily="34" charset="0"/>
                <a:sym typeface="Wingdings"/>
              </a:rPr>
              <a:t></a:t>
            </a:r>
            <a:endParaRPr lang="en-US" dirty="0">
              <a:latin typeface="Arial" pitchFamily="34" charset="0"/>
              <a:cs typeface="Arial" pitchFamily="34" charset="0"/>
            </a:endParaRPr>
          </a:p>
        </p:txBody>
      </p:sp>
    </p:spTree>
    <p:extLst>
      <p:ext uri="{BB962C8B-B14F-4D97-AF65-F5344CB8AC3E}">
        <p14:creationId xmlns:p14="http://schemas.microsoft.com/office/powerpoint/2010/main" val="3712939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6239" y="826568"/>
            <a:ext cx="3205961" cy="773632"/>
          </a:xfrm>
        </p:spPr>
        <p:txBody>
          <a:bodyPr/>
          <a:lstStyle/>
          <a:p>
            <a:pPr algn="ctr"/>
            <a:r>
              <a:rPr lang="en-GB" b="1" dirty="0" smtClean="0"/>
              <a:t>End of Year Society Party</a:t>
            </a:r>
            <a:endParaRPr lang="en-GB" b="1" dirty="0"/>
          </a:p>
        </p:txBody>
      </p:sp>
      <p:sp>
        <p:nvSpPr>
          <p:cNvPr id="3" name="Text Placeholder 2"/>
          <p:cNvSpPr>
            <a:spLocks noGrp="1"/>
          </p:cNvSpPr>
          <p:nvPr>
            <p:ph type="body" idx="1"/>
          </p:nvPr>
        </p:nvSpPr>
        <p:spPr>
          <a:xfrm>
            <a:off x="533400" y="1600200"/>
            <a:ext cx="8072120" cy="4038600"/>
          </a:xfrm>
        </p:spPr>
        <p:txBody>
          <a:bodyPr/>
          <a:lstStyle/>
          <a:p>
            <a:pPr algn="l"/>
            <a:r>
              <a:rPr lang="en-GB" dirty="0" smtClean="0">
                <a:latin typeface="Arial" pitchFamily="34" charset="0"/>
                <a:cs typeface="Arial" pitchFamily="34" charset="0"/>
              </a:rPr>
              <a:t>As mentioned in the previous Assembly, we will be holding an End of Year Society Party at the end of term (2</a:t>
            </a:r>
            <a:r>
              <a:rPr lang="en-GB" baseline="30000" dirty="0" smtClean="0">
                <a:latin typeface="Arial" pitchFamily="34" charset="0"/>
                <a:cs typeface="Arial" pitchFamily="34" charset="0"/>
              </a:rPr>
              <a:t>nd</a:t>
            </a:r>
            <a:r>
              <a:rPr lang="en-GB" dirty="0" smtClean="0">
                <a:latin typeface="Arial" pitchFamily="34" charset="0"/>
                <a:cs typeface="Arial" pitchFamily="34" charset="0"/>
              </a:rPr>
              <a:t> June).</a:t>
            </a:r>
          </a:p>
          <a:p>
            <a:pPr algn="l"/>
            <a:endParaRPr lang="en-GB" dirty="0" smtClean="0">
              <a:latin typeface="Arial" pitchFamily="34" charset="0"/>
              <a:cs typeface="Arial" pitchFamily="34" charset="0"/>
            </a:endParaRPr>
          </a:p>
          <a:p>
            <a:pPr algn="l"/>
            <a:endParaRPr lang="en-GB" dirty="0">
              <a:latin typeface="Arial" pitchFamily="34" charset="0"/>
              <a:cs typeface="Arial" pitchFamily="34" charset="0"/>
            </a:endParaRPr>
          </a:p>
          <a:p>
            <a:pPr algn="l"/>
            <a:r>
              <a:rPr lang="en-GB" dirty="0" smtClean="0">
                <a:latin typeface="Arial" pitchFamily="34" charset="0"/>
                <a:cs typeface="Arial" pitchFamily="34" charset="0"/>
              </a:rPr>
              <a:t>Please let us know if your society would be interested in taking part. An online timetable (doodle) was emailed out last week; please fill this in ASAP! Once we know how many of you are interested, the societies coordinator will begin working on risk assessments to ensure that they can go ahead!</a:t>
            </a:r>
          </a:p>
          <a:p>
            <a:pPr algn="l"/>
            <a:endParaRPr lang="en-GB" dirty="0" smtClean="0">
              <a:latin typeface="Arial" pitchFamily="34" charset="0"/>
              <a:cs typeface="Arial" pitchFamily="34" charset="0"/>
            </a:endParaRPr>
          </a:p>
          <a:p>
            <a:pPr algn="l"/>
            <a:endParaRPr lang="en-GB" dirty="0" smtClean="0">
              <a:latin typeface="Arial" pitchFamily="34" charset="0"/>
              <a:cs typeface="Arial" pitchFamily="34" charset="0"/>
            </a:endParaRPr>
          </a:p>
          <a:p>
            <a:pPr algn="l"/>
            <a:r>
              <a:rPr lang="en-GB" dirty="0" smtClean="0">
                <a:latin typeface="Arial" pitchFamily="34" charset="0"/>
                <a:cs typeface="Arial" pitchFamily="34" charset="0"/>
              </a:rPr>
              <a:t>This could be something you work on with next year’s committee members.</a:t>
            </a:r>
            <a:endParaRPr lang="en-GB" dirty="0">
              <a:latin typeface="Arial" pitchFamily="34" charset="0"/>
              <a:cs typeface="Arial" pitchFamily="34" charset="0"/>
            </a:endParaRPr>
          </a:p>
          <a:p>
            <a:pPr algn="l"/>
            <a:endParaRPr lang="en-GB" sz="1600" dirty="0"/>
          </a:p>
          <a:p>
            <a:pPr algn="l"/>
            <a:endParaRPr lang="en-GB"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5069</TotalTime>
  <Words>1376</Words>
  <Application>Microsoft Macintosh PowerPoint</Application>
  <PresentationFormat>On-screen Show (4:3)</PresentationFormat>
  <Paragraphs>228</Paragraphs>
  <Slides>26</Slides>
  <Notes>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Societies Assembly  Wednesday 22nd April</vt:lpstr>
      <vt:lpstr>Agenda</vt:lpstr>
      <vt:lpstr>Apologies </vt:lpstr>
      <vt:lpstr>PowerPoint Presentation</vt:lpstr>
      <vt:lpstr>Notification of Any Other Business</vt:lpstr>
      <vt:lpstr>PowerPoint Presentation</vt:lpstr>
      <vt:lpstr>Updates</vt:lpstr>
      <vt:lpstr>Handover Continued…   </vt:lpstr>
      <vt:lpstr>End of Year Society Party</vt:lpstr>
      <vt:lpstr>By-Elections  </vt:lpstr>
      <vt:lpstr>Society Training Day</vt:lpstr>
      <vt:lpstr>Freshers’ Week</vt:lpstr>
      <vt:lpstr>Welcome Week Guide  </vt:lpstr>
      <vt:lpstr>Society Events</vt:lpstr>
      <vt:lpstr>Ratification</vt:lpstr>
      <vt:lpstr>6 Core Principles</vt:lpstr>
      <vt:lpstr>Ratification of Society Affiliations</vt:lpstr>
      <vt:lpstr>PowerPoint Presentation</vt:lpstr>
      <vt:lpstr>The Societies House Executive reviewed an application for the  Mental Health Society</vt:lpstr>
      <vt:lpstr>The Societies House Executive reviewed an application for the  Mental Health Society</vt:lpstr>
      <vt:lpstr>Ratification </vt:lpstr>
      <vt:lpstr>PowerPoint Presentation</vt:lpstr>
      <vt:lpstr>VP Activities Report Questions </vt:lpstr>
      <vt:lpstr>VP Activities Report Questions </vt:lpstr>
      <vt:lpstr>Any Other Business </vt:lpstr>
      <vt:lpstr>Date &amp; Time of Next Meeting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Societies Assembly Wednesday 8th October</dc:title>
  <dc:creator>Beth</dc:creator>
  <cp:lastModifiedBy>Authorised User</cp:lastModifiedBy>
  <cp:revision>101</cp:revision>
  <dcterms:created xsi:type="dcterms:W3CDTF">2014-10-06T04:00:27Z</dcterms:created>
  <dcterms:modified xsi:type="dcterms:W3CDTF">2015-08-03T09:39:51Z</dcterms:modified>
</cp:coreProperties>
</file>