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5" r:id="rId9"/>
    <p:sldId id="263"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35" autoAdjust="0"/>
  </p:normalViewPr>
  <p:slideViewPr>
    <p:cSldViewPr>
      <p:cViewPr varScale="1">
        <p:scale>
          <a:sx n="93" d="100"/>
          <a:sy n="93" d="100"/>
        </p:scale>
        <p:origin x="-120" y="-4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486301F-2560-D445-8138-1D261B0FC846}" type="datetimeFigureOut">
              <a:rPr lang="en-US" smtClean="0"/>
              <a:pPr/>
              <a:t>31/07/2015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50CDF62-EC6A-2C41-9887-D3A388F95AC1}" type="slidenum">
              <a:rPr lang="en-US" smtClean="0"/>
              <a:pPr/>
              <a:t>‹#›</a:t>
            </a:fld>
            <a:endParaRPr lang="en-US"/>
          </a:p>
        </p:txBody>
      </p:sp>
    </p:spTree>
    <p:extLst>
      <p:ext uri="{BB962C8B-B14F-4D97-AF65-F5344CB8AC3E}">
        <p14:creationId xmlns:p14="http://schemas.microsoft.com/office/powerpoint/2010/main" val="299523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might be good to mention</a:t>
            </a:r>
            <a:r>
              <a:rPr lang="en-US" baseline="0" dirty="0" smtClean="0"/>
              <a:t> here that for </a:t>
            </a:r>
            <a:r>
              <a:rPr lang="en-US" baseline="0" dirty="0" err="1" smtClean="0"/>
              <a:t>Brack</a:t>
            </a:r>
            <a:r>
              <a:rPr lang="en-US" baseline="0" dirty="0" smtClean="0"/>
              <a:t> societies, we’ll arrange at a time that suits them.</a:t>
            </a:r>
            <a:endParaRPr lang="en-US" dirty="0"/>
          </a:p>
        </p:txBody>
      </p:sp>
      <p:sp>
        <p:nvSpPr>
          <p:cNvPr id="4" name="Slide Number Placeholder 3"/>
          <p:cNvSpPr>
            <a:spLocks noGrp="1"/>
          </p:cNvSpPr>
          <p:nvPr>
            <p:ph type="sldNum" sz="quarter" idx="10"/>
          </p:nvPr>
        </p:nvSpPr>
        <p:spPr/>
        <p:txBody>
          <a:bodyPr/>
          <a:lstStyle/>
          <a:p>
            <a:fld id="{450CDF62-EC6A-2C41-9887-D3A388F95AC1}" type="slidenum">
              <a:rPr lang="en-US" smtClean="0"/>
              <a:pPr/>
              <a:t>3</a:t>
            </a:fld>
            <a:endParaRPr lang="en-US"/>
          </a:p>
        </p:txBody>
      </p:sp>
    </p:spTree>
    <p:extLst>
      <p:ext uri="{BB962C8B-B14F-4D97-AF65-F5344CB8AC3E}">
        <p14:creationId xmlns:p14="http://schemas.microsoft.com/office/powerpoint/2010/main" val="50961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encourage all societies to ‘taster’ events during this period for those students who missed out on them in September. </a:t>
            </a:r>
          </a:p>
          <a:p>
            <a:endParaRPr lang="en-US" dirty="0"/>
          </a:p>
        </p:txBody>
      </p:sp>
      <p:sp>
        <p:nvSpPr>
          <p:cNvPr id="4" name="Slide Number Placeholder 3"/>
          <p:cNvSpPr>
            <a:spLocks noGrp="1"/>
          </p:cNvSpPr>
          <p:nvPr>
            <p:ph type="sldNum" sz="quarter" idx="10"/>
          </p:nvPr>
        </p:nvSpPr>
        <p:spPr/>
        <p:txBody>
          <a:bodyPr/>
          <a:lstStyle/>
          <a:p>
            <a:fld id="{450CDF62-EC6A-2C41-9887-D3A388F95AC1}" type="slidenum">
              <a:rPr lang="en-US" smtClean="0"/>
              <a:pPr/>
              <a:t>5</a:t>
            </a:fld>
            <a:endParaRPr lang="en-US"/>
          </a:p>
        </p:txBody>
      </p:sp>
    </p:spTree>
    <p:extLst>
      <p:ext uri="{BB962C8B-B14F-4D97-AF65-F5344CB8AC3E}">
        <p14:creationId xmlns:p14="http://schemas.microsoft.com/office/powerpoint/2010/main" val="319783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another great opportunity</a:t>
            </a:r>
            <a:r>
              <a:rPr lang="en-US" baseline="0" dirty="0" smtClean="0"/>
              <a:t> to get new members!</a:t>
            </a:r>
            <a:endParaRPr lang="en-US" dirty="0"/>
          </a:p>
        </p:txBody>
      </p:sp>
      <p:sp>
        <p:nvSpPr>
          <p:cNvPr id="4" name="Slide Number Placeholder 3"/>
          <p:cNvSpPr>
            <a:spLocks noGrp="1"/>
          </p:cNvSpPr>
          <p:nvPr>
            <p:ph type="sldNum" sz="quarter" idx="10"/>
          </p:nvPr>
        </p:nvSpPr>
        <p:spPr/>
        <p:txBody>
          <a:bodyPr/>
          <a:lstStyle/>
          <a:p>
            <a:fld id="{450CDF62-EC6A-2C41-9887-D3A388F95AC1}" type="slidenum">
              <a:rPr lang="en-US" smtClean="0"/>
              <a:pPr/>
              <a:t>6</a:t>
            </a:fld>
            <a:endParaRPr lang="en-US"/>
          </a:p>
        </p:txBody>
      </p:sp>
    </p:spTree>
    <p:extLst>
      <p:ext uri="{BB962C8B-B14F-4D97-AF65-F5344CB8AC3E}">
        <p14:creationId xmlns:p14="http://schemas.microsoft.com/office/powerpoint/2010/main" val="237127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be worth</a:t>
            </a:r>
            <a:r>
              <a:rPr lang="en-US" baseline="0" dirty="0" smtClean="0"/>
              <a:t> mentioning that we say 2 weeks but we normally get back to them before that. It may also be useful to mention that it takes the </a:t>
            </a:r>
            <a:r>
              <a:rPr lang="en-US" baseline="0" dirty="0" err="1" smtClean="0"/>
              <a:t>Uni</a:t>
            </a:r>
            <a:r>
              <a:rPr lang="en-US" baseline="0" dirty="0" smtClean="0"/>
              <a:t> a bit longer to confirm the booking (several days) so they shouldn’t worry if they don’t get an immediate reply.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50CDF62-EC6A-2C41-9887-D3A388F95AC1}" type="slidenum">
              <a:rPr lang="en-US" smtClean="0"/>
              <a:pPr/>
              <a:t>7</a:t>
            </a:fld>
            <a:endParaRPr lang="en-US"/>
          </a:p>
        </p:txBody>
      </p:sp>
    </p:spTree>
    <p:extLst>
      <p:ext uri="{BB962C8B-B14F-4D97-AF65-F5344CB8AC3E}">
        <p14:creationId xmlns:p14="http://schemas.microsoft.com/office/powerpoint/2010/main" val="313445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kern="1200" dirty="0" smtClean="0">
                <a:solidFill>
                  <a:schemeClr val="tx1"/>
                </a:solidFill>
                <a:latin typeface="+mn-lt"/>
                <a:ea typeface="+mn-ea"/>
                <a:cs typeface="+mn-cs"/>
              </a:rPr>
              <a:t> </a:t>
            </a:r>
          </a:p>
          <a:p>
            <a:r>
              <a:rPr lang="en-GB" sz="1200" u="sng" kern="1200" dirty="0" smtClean="0">
                <a:solidFill>
                  <a:schemeClr val="tx1"/>
                </a:solidFill>
                <a:latin typeface="+mn-lt"/>
                <a:ea typeface="+mn-ea"/>
                <a:cs typeface="+mn-cs"/>
              </a:rPr>
              <a:t>RAG</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RAG Raid &amp; Escape and Evade</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Events up online for sign ups</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Worked with the committee to produce a successful event (Halloween Face painting) held in 2 sections of the union (Act HQ &amp; the Loft) </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Collaborated with </a:t>
            </a:r>
            <a:r>
              <a:rPr lang="en-GB" sz="1200" kern="1200" dirty="0" err="1" smtClean="0">
                <a:solidFill>
                  <a:schemeClr val="tx1"/>
                </a:solidFill>
                <a:latin typeface="+mn-lt"/>
                <a:ea typeface="+mn-ea"/>
                <a:cs typeface="+mn-cs"/>
              </a:rPr>
              <a:t>Comms</a:t>
            </a:r>
            <a:r>
              <a:rPr lang="en-GB" sz="1200" kern="1200" dirty="0" smtClean="0">
                <a:solidFill>
                  <a:schemeClr val="tx1"/>
                </a:solidFill>
                <a:latin typeface="+mn-lt"/>
                <a:ea typeface="+mn-ea"/>
                <a:cs typeface="+mn-cs"/>
              </a:rPr>
              <a:t> to produce </a:t>
            </a:r>
            <a:r>
              <a:rPr lang="en-GB" sz="1200" kern="1200" dirty="0" err="1" smtClean="0">
                <a:solidFill>
                  <a:schemeClr val="tx1"/>
                </a:solidFill>
                <a:latin typeface="+mn-lt"/>
                <a:ea typeface="+mn-ea"/>
                <a:cs typeface="+mn-cs"/>
              </a:rPr>
              <a:t>Movember</a:t>
            </a:r>
            <a:r>
              <a:rPr lang="en-GB" sz="1200" kern="1200" dirty="0" smtClean="0">
                <a:solidFill>
                  <a:schemeClr val="tx1"/>
                </a:solidFill>
                <a:latin typeface="+mn-lt"/>
                <a:ea typeface="+mn-ea"/>
                <a:cs typeface="+mn-cs"/>
              </a:rPr>
              <a:t> promotion</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Pushing this out through social media &amp; via our website</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Working specifically with </a:t>
            </a:r>
            <a:r>
              <a:rPr lang="en-GB" sz="1200" kern="1200" dirty="0" err="1" smtClean="0">
                <a:solidFill>
                  <a:schemeClr val="tx1"/>
                </a:solidFill>
                <a:latin typeface="+mn-lt"/>
                <a:ea typeface="+mn-ea"/>
                <a:cs typeface="+mn-cs"/>
              </a:rPr>
              <a:t>Brack</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Ents</a:t>
            </a:r>
            <a:r>
              <a:rPr lang="en-GB" sz="1200" kern="1200" dirty="0" smtClean="0">
                <a:solidFill>
                  <a:schemeClr val="tx1"/>
                </a:solidFill>
                <a:latin typeface="+mn-lt"/>
                <a:ea typeface="+mn-ea"/>
                <a:cs typeface="+mn-cs"/>
              </a:rPr>
              <a:t> and Bar Supervisor for </a:t>
            </a:r>
            <a:r>
              <a:rPr lang="en-GB" sz="1200" kern="1200" dirty="0" err="1" smtClean="0">
                <a:solidFill>
                  <a:schemeClr val="tx1"/>
                </a:solidFill>
                <a:latin typeface="+mn-lt"/>
                <a:ea typeface="+mn-ea"/>
                <a:cs typeface="+mn-cs"/>
              </a:rPr>
              <a:t>Movember</a:t>
            </a:r>
            <a:r>
              <a:rPr lang="en-GB" sz="1200" kern="1200" dirty="0" smtClean="0">
                <a:solidFill>
                  <a:schemeClr val="tx1"/>
                </a:solidFill>
                <a:latin typeface="+mn-lt"/>
                <a:ea typeface="+mn-ea"/>
                <a:cs typeface="+mn-cs"/>
              </a:rPr>
              <a:t> events to be held on </a:t>
            </a:r>
            <a:r>
              <a:rPr lang="en-GB" sz="1200" kern="1200" dirty="0" err="1" smtClean="0">
                <a:solidFill>
                  <a:schemeClr val="tx1"/>
                </a:solidFill>
                <a:latin typeface="+mn-lt"/>
                <a:ea typeface="+mn-ea"/>
                <a:cs typeface="+mn-cs"/>
              </a:rPr>
              <a:t>Brack</a:t>
            </a:r>
            <a:endParaRPr lang="en-GB" sz="1100" kern="1200" dirty="0" smtClean="0">
              <a:solidFill>
                <a:schemeClr val="tx1"/>
              </a:solidFill>
              <a:latin typeface="+mn-lt"/>
              <a:ea typeface="+mn-ea"/>
              <a:cs typeface="+mn-cs"/>
            </a:endParaRPr>
          </a:p>
          <a:p>
            <a:pPr lvl="0"/>
            <a:r>
              <a:rPr lang="en-GB" sz="1200" kern="1200" dirty="0" err="1" smtClean="0">
                <a:solidFill>
                  <a:schemeClr val="tx1"/>
                </a:solidFill>
                <a:latin typeface="+mn-lt"/>
                <a:ea typeface="+mn-ea"/>
                <a:cs typeface="+mn-cs"/>
              </a:rPr>
              <a:t>Childreach</a:t>
            </a:r>
            <a:r>
              <a:rPr lang="en-GB" sz="1200" kern="1200" dirty="0" smtClean="0">
                <a:solidFill>
                  <a:schemeClr val="tx1"/>
                </a:solidFill>
                <a:latin typeface="+mn-lt"/>
                <a:ea typeface="+mn-ea"/>
                <a:cs typeface="+mn-cs"/>
              </a:rPr>
              <a:t> International</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All team leaders signed up and helping to recruit to fill spaces</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Planning for ‘Power Day’ to be held next Monday (final BIG push on promotion for these guys)</a:t>
            </a:r>
            <a:endParaRPr lang="en-GB" sz="11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Societies</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In talks with FFC and </a:t>
            </a:r>
            <a:r>
              <a:rPr lang="en-GB" sz="1200" kern="1200" dirty="0" err="1" smtClean="0">
                <a:solidFill>
                  <a:schemeClr val="tx1"/>
                </a:solidFill>
                <a:latin typeface="+mn-lt"/>
                <a:ea typeface="+mn-ea"/>
                <a:cs typeface="+mn-cs"/>
              </a:rPr>
              <a:t>Ents</a:t>
            </a:r>
            <a:r>
              <a:rPr lang="en-GB" sz="1200" kern="1200" dirty="0" smtClean="0">
                <a:solidFill>
                  <a:schemeClr val="tx1"/>
                </a:solidFill>
                <a:latin typeface="+mn-lt"/>
                <a:ea typeface="+mn-ea"/>
                <a:cs typeface="+mn-cs"/>
              </a:rPr>
              <a:t> about their Go Hard or Go Home event  - think we have found a way to make the communication of this event much simpler for future Soc committee, VP &amp; Staff members</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2</a:t>
            </a:r>
            <a:r>
              <a:rPr lang="en-GB" sz="1200" kern="1200" baseline="30000" dirty="0" smtClean="0">
                <a:solidFill>
                  <a:schemeClr val="tx1"/>
                </a:solidFill>
                <a:latin typeface="+mn-lt"/>
                <a:ea typeface="+mn-ea"/>
                <a:cs typeface="+mn-cs"/>
              </a:rPr>
              <a:t>nd</a:t>
            </a:r>
            <a:r>
              <a:rPr lang="en-GB" sz="1200" kern="1200" dirty="0" smtClean="0">
                <a:solidFill>
                  <a:schemeClr val="tx1"/>
                </a:solidFill>
                <a:latin typeface="+mn-lt"/>
                <a:ea typeface="+mn-ea"/>
                <a:cs typeface="+mn-cs"/>
              </a:rPr>
              <a:t> Societies House Exec meeting held – went well &amp; discussed some interesting and difficult topics</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Dealing with issues for a number of different </a:t>
            </a:r>
            <a:r>
              <a:rPr lang="en-GB" sz="1200" kern="1200" dirty="0" err="1" smtClean="0">
                <a:solidFill>
                  <a:schemeClr val="tx1"/>
                </a:solidFill>
                <a:latin typeface="+mn-lt"/>
                <a:ea typeface="+mn-ea"/>
                <a:cs typeface="+mn-cs"/>
              </a:rPr>
              <a:t>Soc’s</a:t>
            </a:r>
            <a:r>
              <a:rPr lang="en-GB" sz="1200" kern="1200" dirty="0" smtClean="0">
                <a:solidFill>
                  <a:schemeClr val="tx1"/>
                </a:solidFill>
                <a:latin typeface="+mn-lt"/>
                <a:ea typeface="+mn-ea"/>
                <a:cs typeface="+mn-cs"/>
              </a:rPr>
              <a:t> –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helping  Design soc after not having had proper handover &amp; helping unaffiliated society join with one of our existing </a:t>
            </a:r>
            <a:r>
              <a:rPr lang="en-GB" sz="1200" kern="1200" dirty="0" err="1" smtClean="0">
                <a:solidFill>
                  <a:schemeClr val="tx1"/>
                </a:solidFill>
                <a:latin typeface="+mn-lt"/>
                <a:ea typeface="+mn-ea"/>
                <a:cs typeface="+mn-cs"/>
              </a:rPr>
              <a:t>socs</a:t>
            </a:r>
            <a:r>
              <a:rPr lang="en-GB" sz="1200" kern="1200" dirty="0" smtClean="0">
                <a:solidFill>
                  <a:schemeClr val="tx1"/>
                </a:solidFill>
                <a:latin typeface="+mn-lt"/>
                <a:ea typeface="+mn-ea"/>
                <a:cs typeface="+mn-cs"/>
              </a:rPr>
              <a:t> to help improve membership</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Will be reviewing recent by elections – communication errors seemed to have occurred so will be dealing with these </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Soon to discuss a new funding measure for Societies – Head of Membership to produce a report before discussing further!</a:t>
            </a:r>
            <a:endParaRPr lang="en-GB" sz="11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Give It A Go Week</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Puppy Room!! In talks with Guide Dogs and Mandy to organise another puppy room for GIAG week</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Planning a ‘Game Day’ in which there will be a blindfolded inflatable course/blindfolded dodgems (for RAG &amp; Guide Dogs)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Encouraging RAG committee to also put on an event on this day to be held in the sports hall </a:t>
            </a:r>
            <a:endParaRPr lang="en-GB" sz="11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Gaming Society to put on a </a:t>
            </a:r>
            <a:r>
              <a:rPr lang="en-GB" sz="1200" kern="1200" dirty="0" err="1" smtClean="0">
                <a:solidFill>
                  <a:schemeClr val="tx1"/>
                </a:solidFill>
                <a:latin typeface="+mn-lt"/>
                <a:ea typeface="+mn-ea"/>
                <a:cs typeface="+mn-cs"/>
              </a:rPr>
              <a:t>Fifa</a:t>
            </a:r>
            <a:r>
              <a:rPr lang="en-GB" sz="1200" kern="1200" dirty="0" smtClean="0">
                <a:solidFill>
                  <a:schemeClr val="tx1"/>
                </a:solidFill>
                <a:latin typeface="+mn-lt"/>
                <a:ea typeface="+mn-ea"/>
                <a:cs typeface="+mn-cs"/>
              </a:rPr>
              <a:t> or Game day on in the Retreat on the same day</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Anil &amp; myself also in talks with Societies to encourage them to take up stalls for the GIAG fair (this to be mentioned in Soc </a:t>
            </a:r>
            <a:r>
              <a:rPr lang="en-GB" sz="1200" kern="1200" dirty="0" err="1" smtClean="0">
                <a:solidFill>
                  <a:schemeClr val="tx1"/>
                </a:solidFill>
                <a:latin typeface="+mn-lt"/>
                <a:ea typeface="+mn-ea"/>
                <a:cs typeface="+mn-cs"/>
              </a:rPr>
              <a:t>Assem</a:t>
            </a:r>
            <a:r>
              <a:rPr lang="en-GB" sz="1200" kern="1200" dirty="0" smtClean="0">
                <a:solidFill>
                  <a:schemeClr val="tx1"/>
                </a:solidFill>
                <a:latin typeface="+mn-lt"/>
                <a:ea typeface="+mn-ea"/>
                <a:cs typeface="+mn-cs"/>
              </a:rPr>
              <a:t> this week to push further)</a:t>
            </a:r>
            <a:endParaRPr lang="en-GB" sz="11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Looking to put on a ‘food festival’ in which we encourage relevant societies to put on a stall and produce ‘tasters’ – looking to encourage the cultural </a:t>
            </a:r>
            <a:r>
              <a:rPr lang="en-GB" sz="1200" kern="1200" dirty="0" err="1" smtClean="0">
                <a:solidFill>
                  <a:schemeClr val="tx1"/>
                </a:solidFill>
                <a:latin typeface="+mn-lt"/>
                <a:ea typeface="+mn-ea"/>
                <a:cs typeface="+mn-cs"/>
              </a:rPr>
              <a:t>socs</a:t>
            </a:r>
            <a:r>
              <a:rPr lang="en-GB" sz="1200" kern="1200" dirty="0" smtClean="0">
                <a:solidFill>
                  <a:schemeClr val="tx1"/>
                </a:solidFill>
                <a:latin typeface="+mn-lt"/>
                <a:ea typeface="+mn-ea"/>
                <a:cs typeface="+mn-cs"/>
              </a:rPr>
              <a:t> to engage in this event</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50CDF62-EC6A-2C41-9887-D3A388F95AC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3998" cy="6857998"/>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ctrTitle"/>
          </p:nvPr>
        </p:nvSpPr>
        <p:spPr>
          <a:xfrm>
            <a:off x="1696391" y="2209552"/>
            <a:ext cx="5751216" cy="1613915"/>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31/07/2015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31/07/2015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31/07/2015</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31/07/2015</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31/07/2015</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3998" cy="6857998"/>
          </a:xfrm>
          <a:prstGeom prst="rect">
            <a:avLst/>
          </a:prstGeom>
          <a:blipFill>
            <a:blip r:embed="rId7"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3575839" y="750368"/>
            <a:ext cx="1992321" cy="619759"/>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35939" y="1645921"/>
            <a:ext cx="8072120" cy="217881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pPr/>
              <a:t>31/07/2015</a:t>
            </a:fld>
            <a:endParaRPr lang="en-US" smtClean="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ag@su.ntu.ac.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Anil.Parmar@su.ntu.ac.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trentstudents.org"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838200" y="2209552"/>
            <a:ext cx="7543800" cy="1613915"/>
          </a:xfrm>
          <a:prstGeom prst="rect">
            <a:avLst/>
          </a:prstGeom>
        </p:spPr>
        <p:txBody>
          <a:bodyPr vert="horz" wrap="square" lIns="0" tIns="0" rIns="0" bIns="0" rtlCol="0">
            <a:noAutofit/>
          </a:bodyPr>
          <a:lstStyle/>
          <a:p>
            <a:pPr marL="699135" marR="12700" indent="-357505" algn="ctr">
              <a:lnSpc>
                <a:spcPts val="6400"/>
              </a:lnSpc>
              <a:tabLst>
                <a:tab pos="4117975" algn="l"/>
              </a:tabLst>
            </a:pPr>
            <a:r>
              <a:rPr lang="en-GB" sz="5400" b="1" spc="-30" dirty="0" smtClean="0">
                <a:solidFill>
                  <a:srgbClr val="A6A6A6"/>
                </a:solidFill>
                <a:latin typeface="Calibri"/>
                <a:cs typeface="Calibri"/>
              </a:rPr>
              <a:t>Societies Assembly </a:t>
            </a:r>
            <a:r>
              <a:rPr lang="en-GB" sz="5400" b="1" spc="-20" dirty="0" smtClean="0">
                <a:solidFill>
                  <a:srgbClr val="A6A6A6"/>
                </a:solidFill>
                <a:latin typeface="Calibri"/>
                <a:cs typeface="Calibri"/>
              </a:rPr>
              <a:t>Wednesday 8</a:t>
            </a:r>
            <a:r>
              <a:rPr lang="en-GB" sz="5400" b="1" spc="-20" baseline="30000" dirty="0" smtClean="0">
                <a:solidFill>
                  <a:srgbClr val="A6A6A6"/>
                </a:solidFill>
                <a:latin typeface="Calibri"/>
                <a:cs typeface="Calibri"/>
              </a:rPr>
              <a:t>th</a:t>
            </a:r>
            <a:r>
              <a:rPr lang="en-GB" sz="5400" b="1" spc="-20" dirty="0" smtClean="0">
                <a:solidFill>
                  <a:srgbClr val="A6A6A6"/>
                </a:solidFill>
                <a:latin typeface="Calibri"/>
                <a:cs typeface="Calibri"/>
              </a:rPr>
              <a:t> October</a:t>
            </a:r>
            <a:endParaRPr sz="5400" dirty="0">
              <a:latin typeface="Calibri"/>
              <a:cs typeface="Calibri"/>
            </a:endParaRPr>
          </a:p>
        </p:txBody>
      </p:sp>
      <p:sp>
        <p:nvSpPr>
          <p:cNvPr id="3" name="object 3"/>
          <p:cNvSpPr txBox="1"/>
          <p:nvPr/>
        </p:nvSpPr>
        <p:spPr>
          <a:xfrm>
            <a:off x="341387" y="4419600"/>
            <a:ext cx="8540115" cy="1447800"/>
          </a:xfrm>
          <a:prstGeom prst="rect">
            <a:avLst/>
          </a:prstGeom>
        </p:spPr>
        <p:txBody>
          <a:bodyPr vert="horz" wrap="square" lIns="0" tIns="0" rIns="0" bIns="0" rtlCol="0">
            <a:noAutofit/>
          </a:bodyPr>
          <a:lstStyle/>
          <a:p>
            <a:pPr marL="200025" marR="12700" indent="-187960" algn="ctr">
              <a:lnSpc>
                <a:spcPts val="4800"/>
              </a:lnSpc>
            </a:pPr>
            <a:r>
              <a:rPr sz="4500" b="1" spc="-5" dirty="0" smtClean="0">
                <a:solidFill>
                  <a:srgbClr val="00B050"/>
                </a:solidFill>
                <a:latin typeface="Calibri"/>
                <a:cs typeface="Calibri"/>
              </a:rPr>
              <a:t>P</a:t>
            </a:r>
            <a:r>
              <a:rPr sz="4500" b="1" spc="-15" dirty="0" smtClean="0">
                <a:solidFill>
                  <a:srgbClr val="00B050"/>
                </a:solidFill>
                <a:latin typeface="Calibri"/>
                <a:cs typeface="Calibri"/>
              </a:rPr>
              <a:t>le</a:t>
            </a:r>
            <a:r>
              <a:rPr sz="4500" b="1" spc="-25" dirty="0" smtClean="0">
                <a:solidFill>
                  <a:srgbClr val="00B050"/>
                </a:solidFill>
                <a:latin typeface="Calibri"/>
                <a:cs typeface="Calibri"/>
              </a:rPr>
              <a:t>as</a:t>
            </a:r>
            <a:r>
              <a:rPr sz="4500" b="1" spc="0" dirty="0" smtClean="0">
                <a:solidFill>
                  <a:srgbClr val="00B050"/>
                </a:solidFill>
                <a:latin typeface="Calibri"/>
                <a:cs typeface="Calibri"/>
              </a:rPr>
              <a:t>e </a:t>
            </a:r>
            <a:r>
              <a:rPr sz="4500" b="1" spc="-20" dirty="0" smtClean="0">
                <a:solidFill>
                  <a:srgbClr val="00B050"/>
                </a:solidFill>
                <a:latin typeface="Calibri"/>
                <a:cs typeface="Calibri"/>
              </a:rPr>
              <a:t>Sig</a:t>
            </a:r>
            <a:r>
              <a:rPr sz="4500" b="1" spc="-25" dirty="0" smtClean="0">
                <a:solidFill>
                  <a:srgbClr val="00B050"/>
                </a:solidFill>
                <a:latin typeface="Calibri"/>
                <a:cs typeface="Calibri"/>
              </a:rPr>
              <a:t>n </a:t>
            </a:r>
            <a:r>
              <a:rPr sz="4500" b="1" spc="-20" dirty="0" smtClean="0">
                <a:solidFill>
                  <a:srgbClr val="00B050"/>
                </a:solidFill>
                <a:latin typeface="Calibri"/>
                <a:cs typeface="Calibri"/>
              </a:rPr>
              <a:t>in at the De</a:t>
            </a:r>
            <a:r>
              <a:rPr sz="4500" b="1" spc="-25" dirty="0" smtClean="0">
                <a:solidFill>
                  <a:srgbClr val="00B050"/>
                </a:solidFill>
                <a:latin typeface="Calibri"/>
                <a:cs typeface="Calibri"/>
              </a:rPr>
              <a:t>sk </a:t>
            </a:r>
            <a:r>
              <a:rPr sz="4500" b="1" spc="-20" dirty="0" smtClean="0">
                <a:solidFill>
                  <a:srgbClr val="00B050"/>
                </a:solidFill>
                <a:latin typeface="Calibri"/>
                <a:cs typeface="Calibri"/>
              </a:rPr>
              <a:t>to rece</a:t>
            </a:r>
            <a:r>
              <a:rPr sz="4500" b="1" spc="-15" dirty="0" smtClean="0">
                <a:solidFill>
                  <a:srgbClr val="00B050"/>
                </a:solidFill>
                <a:latin typeface="Calibri"/>
                <a:cs typeface="Calibri"/>
              </a:rPr>
              <a:t>i</a:t>
            </a:r>
            <a:r>
              <a:rPr sz="4500" b="1" spc="-5" dirty="0" smtClean="0">
                <a:solidFill>
                  <a:srgbClr val="00B050"/>
                </a:solidFill>
                <a:latin typeface="Calibri"/>
                <a:cs typeface="Calibri"/>
              </a:rPr>
              <a:t>v</a:t>
            </a:r>
            <a:r>
              <a:rPr sz="4500" b="1" spc="0" dirty="0" smtClean="0">
                <a:solidFill>
                  <a:srgbClr val="00B050"/>
                </a:solidFill>
                <a:latin typeface="Calibri"/>
                <a:cs typeface="Calibri"/>
              </a:rPr>
              <a:t>e </a:t>
            </a:r>
            <a:r>
              <a:rPr lang="en-GB" sz="4500" b="1" spc="-30" dirty="0" smtClean="0">
                <a:solidFill>
                  <a:srgbClr val="00B050"/>
                </a:solidFill>
                <a:latin typeface="Calibri"/>
                <a:cs typeface="Calibri"/>
              </a:rPr>
              <a:t>your voting card</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50368"/>
            <a:ext cx="2895600" cy="619759"/>
          </a:xfrm>
        </p:spPr>
        <p:txBody>
          <a:bodyPr/>
          <a:lstStyle/>
          <a:p>
            <a:pPr algn="ctr"/>
            <a:r>
              <a:rPr lang="en-US" b="1" dirty="0" smtClean="0"/>
              <a:t>Reporting Society Events</a:t>
            </a:r>
            <a:endParaRPr lang="en-US" b="1" dirty="0"/>
          </a:p>
        </p:txBody>
      </p:sp>
      <p:sp>
        <p:nvSpPr>
          <p:cNvPr id="3" name="Text Placeholder 2"/>
          <p:cNvSpPr>
            <a:spLocks noGrp="1"/>
          </p:cNvSpPr>
          <p:nvPr>
            <p:ph type="body" idx="1"/>
          </p:nvPr>
        </p:nvSpPr>
        <p:spPr>
          <a:xfrm>
            <a:off x="535939" y="1447800"/>
            <a:ext cx="8072120" cy="4495800"/>
          </a:xfrm>
        </p:spPr>
        <p:txBody>
          <a:bodyPr/>
          <a:lstStyle/>
          <a:p>
            <a:r>
              <a:rPr lang="en-US" dirty="0" smtClean="0"/>
              <a:t>We need to be able to monitor how active our societies are.</a:t>
            </a:r>
          </a:p>
          <a:p>
            <a:endParaRPr lang="en-US" dirty="0"/>
          </a:p>
          <a:p>
            <a:r>
              <a:rPr lang="en-US" dirty="0" smtClean="0"/>
              <a:t>Can you please keep the Societies Coordinator updated with what events you are doing and how often you are doing them.</a:t>
            </a:r>
          </a:p>
          <a:p>
            <a:endParaRPr lang="en-US" dirty="0"/>
          </a:p>
          <a:p>
            <a:r>
              <a:rPr lang="en-US" dirty="0" smtClean="0"/>
              <a:t>If you hold regular events such as training sessions, please let us know! </a:t>
            </a:r>
            <a:r>
              <a:rPr lang="en-US" dirty="0" smtClean="0">
                <a:sym typeface="Wingdings"/>
              </a:rPr>
              <a:t></a:t>
            </a:r>
          </a:p>
          <a:p>
            <a:endParaRPr lang="en-US" dirty="0">
              <a:sym typeface="Wingdings"/>
            </a:endParaRPr>
          </a:p>
          <a:p>
            <a:endParaRPr lang="en-US" dirty="0"/>
          </a:p>
        </p:txBody>
      </p:sp>
    </p:spTree>
    <p:extLst>
      <p:ext uri="{BB962C8B-B14F-4D97-AF65-F5344CB8AC3E}">
        <p14:creationId xmlns:p14="http://schemas.microsoft.com/office/powerpoint/2010/main" val="12724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839" y="750368"/>
            <a:ext cx="2291561" cy="619759"/>
          </a:xfrm>
        </p:spPr>
        <p:txBody>
          <a:bodyPr/>
          <a:lstStyle/>
          <a:p>
            <a:pPr algn="ctr"/>
            <a:r>
              <a:rPr lang="en-US" b="1" dirty="0" smtClean="0"/>
              <a:t>Society Affiliations</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Remember:</a:t>
            </a:r>
          </a:p>
          <a:p>
            <a:endParaRPr lang="en-US" dirty="0"/>
          </a:p>
          <a:p>
            <a:r>
              <a:rPr lang="en-US" sz="1600" dirty="0" smtClean="0"/>
              <a:t>The Societies House Executive have already approved the following applications. They believe that the aims and objectives are realistic and that the society does not break any regulations within the Society Code of Practice.</a:t>
            </a:r>
          </a:p>
          <a:p>
            <a:endParaRPr lang="en-US" sz="1600" dirty="0"/>
          </a:p>
          <a:p>
            <a:r>
              <a:rPr lang="en-US" sz="1600" dirty="0" smtClean="0"/>
              <a:t>Please do not base your votes on personal feelings or prejudice . </a:t>
            </a:r>
          </a:p>
          <a:p>
            <a:endParaRPr lang="en-US" sz="1600" dirty="0" smtClean="0"/>
          </a:p>
          <a:p>
            <a:r>
              <a:rPr lang="en-US" sz="1600" dirty="0" smtClean="0"/>
              <a:t>You are voting on whether you feel that the society is capable of meeting their aims and objectives and satisfying their members. </a:t>
            </a:r>
          </a:p>
          <a:p>
            <a:endParaRPr lang="en-US" sz="1600" dirty="0"/>
          </a:p>
        </p:txBody>
      </p:sp>
    </p:spTree>
    <p:extLst>
      <p:ext uri="{BB962C8B-B14F-4D97-AF65-F5344CB8AC3E}">
        <p14:creationId xmlns:p14="http://schemas.microsoft.com/office/powerpoint/2010/main" val="285342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239" y="685800"/>
            <a:ext cx="2901161" cy="619759"/>
          </a:xfrm>
        </p:spPr>
        <p:txBody>
          <a:bodyPr/>
          <a:lstStyle/>
          <a:p>
            <a:pPr algn="ctr"/>
            <a:r>
              <a:rPr lang="en-US" b="1" dirty="0" smtClean="0"/>
              <a:t>Investment &amp; Trading</a:t>
            </a:r>
            <a:endParaRPr lang="en-US" b="1" dirty="0"/>
          </a:p>
        </p:txBody>
      </p:sp>
      <p:sp>
        <p:nvSpPr>
          <p:cNvPr id="3" name="Text Placeholder 2"/>
          <p:cNvSpPr>
            <a:spLocks noGrp="1"/>
          </p:cNvSpPr>
          <p:nvPr>
            <p:ph type="body" idx="1"/>
          </p:nvPr>
        </p:nvSpPr>
        <p:spPr>
          <a:xfrm>
            <a:off x="533400" y="1219200"/>
            <a:ext cx="8072120" cy="4495800"/>
          </a:xfrm>
        </p:spPr>
        <p:txBody>
          <a:bodyPr/>
          <a:lstStyle/>
          <a:p>
            <a:pPr lvl="0"/>
            <a:r>
              <a:rPr lang="en-GB" sz="1600" b="1" dirty="0" smtClean="0"/>
              <a:t>Aims</a:t>
            </a:r>
          </a:p>
          <a:p>
            <a:pPr lvl="0"/>
            <a:endParaRPr lang="en-GB" dirty="0"/>
          </a:p>
          <a:p>
            <a:pPr lvl="0"/>
            <a:r>
              <a:rPr lang="en-GB" sz="1400" dirty="0" smtClean="0"/>
              <a:t>Developing </a:t>
            </a:r>
            <a:r>
              <a:rPr lang="en-GB" sz="1400" dirty="0"/>
              <a:t>and teaching trading skills and trading history through the use of the virtual trading </a:t>
            </a:r>
            <a:r>
              <a:rPr lang="en-GB" sz="1400" dirty="0" smtClean="0"/>
              <a:t>platform.</a:t>
            </a:r>
          </a:p>
          <a:p>
            <a:pPr lvl="0"/>
            <a:endParaRPr lang="en-GB" sz="1400" dirty="0"/>
          </a:p>
          <a:p>
            <a:pPr lvl="0"/>
            <a:r>
              <a:rPr lang="en-GB" sz="1400" dirty="0" smtClean="0"/>
              <a:t>Developing </a:t>
            </a:r>
            <a:r>
              <a:rPr lang="en-GB" sz="1400" dirty="0"/>
              <a:t>fundamental and technical analysis skills as well as risk management for </a:t>
            </a:r>
            <a:r>
              <a:rPr lang="en-GB" sz="1400" dirty="0" smtClean="0"/>
              <a:t>trading</a:t>
            </a:r>
          </a:p>
          <a:p>
            <a:pPr lvl="0"/>
            <a:endParaRPr lang="en-GB" sz="1400" dirty="0"/>
          </a:p>
          <a:p>
            <a:pPr lvl="0"/>
            <a:r>
              <a:rPr lang="en-GB" sz="1400" dirty="0"/>
              <a:t>Discussing investment opportunities as a group (Research, News, Lectures)</a:t>
            </a:r>
          </a:p>
          <a:p>
            <a:endParaRPr lang="en-US" dirty="0" smtClean="0"/>
          </a:p>
          <a:p>
            <a:r>
              <a:rPr lang="en-US" sz="1600" b="1" dirty="0" smtClean="0"/>
              <a:t>Objectives</a:t>
            </a:r>
          </a:p>
          <a:p>
            <a:endParaRPr lang="en-US" b="1" dirty="0"/>
          </a:p>
          <a:p>
            <a:pPr lvl="0"/>
            <a:r>
              <a:rPr lang="en-GB" sz="1400" dirty="0"/>
              <a:t>Arrange professionals in the industry to give lectures and discuss career opportunities </a:t>
            </a:r>
            <a:endParaRPr lang="en-GB" sz="1400" dirty="0" smtClean="0"/>
          </a:p>
          <a:p>
            <a:pPr lvl="0"/>
            <a:endParaRPr lang="en-GB" sz="1400" dirty="0"/>
          </a:p>
          <a:p>
            <a:pPr lvl="0"/>
            <a:r>
              <a:rPr lang="en-GB" sz="1400" dirty="0"/>
              <a:t>Arrange for active investors to provide advice on a career in investment and give insight to the working </a:t>
            </a:r>
            <a:r>
              <a:rPr lang="en-GB" sz="1400" dirty="0" smtClean="0"/>
              <a:t>environment</a:t>
            </a:r>
          </a:p>
          <a:p>
            <a:pPr lvl="0"/>
            <a:endParaRPr lang="en-GB" sz="1400" dirty="0"/>
          </a:p>
          <a:p>
            <a:pPr lvl="0"/>
            <a:r>
              <a:rPr lang="en-GB" sz="1400" dirty="0"/>
              <a:t>Arrange day trip to Canary Wharf to experience real trading environment (Company: City Trading and Investment</a:t>
            </a:r>
            <a:r>
              <a:rPr lang="en-GB" sz="1400" dirty="0" smtClean="0"/>
              <a:t>)</a:t>
            </a:r>
          </a:p>
          <a:p>
            <a:pPr lvl="0"/>
            <a:endParaRPr lang="en-GB" sz="1400" dirty="0"/>
          </a:p>
          <a:p>
            <a:pPr lvl="0"/>
            <a:r>
              <a:rPr lang="en-GB" sz="1400" dirty="0"/>
              <a:t>​Weekly meetings in Trading Room every Thursday discussing current economic and financial affairs</a:t>
            </a:r>
          </a:p>
          <a:p>
            <a:endParaRPr lang="en-US" b="1" dirty="0"/>
          </a:p>
        </p:txBody>
      </p:sp>
    </p:spTree>
    <p:extLst>
      <p:ext uri="{BB962C8B-B14F-4D97-AF65-F5344CB8AC3E}">
        <p14:creationId xmlns:p14="http://schemas.microsoft.com/office/powerpoint/2010/main" val="272632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479" y="609600"/>
            <a:ext cx="1992321" cy="619759"/>
          </a:xfrm>
        </p:spPr>
        <p:txBody>
          <a:bodyPr/>
          <a:lstStyle/>
          <a:p>
            <a:pPr algn="ctr"/>
            <a:r>
              <a:rPr lang="en-US" b="1" dirty="0" smtClean="0"/>
              <a:t>Green Society						</a:t>
            </a:r>
            <a:endParaRPr lang="en-US" b="1" dirty="0"/>
          </a:p>
        </p:txBody>
      </p:sp>
      <p:sp>
        <p:nvSpPr>
          <p:cNvPr id="3" name="Text Placeholder 2"/>
          <p:cNvSpPr>
            <a:spLocks noGrp="1"/>
          </p:cNvSpPr>
          <p:nvPr>
            <p:ph type="body" idx="1"/>
          </p:nvPr>
        </p:nvSpPr>
        <p:spPr>
          <a:xfrm>
            <a:off x="535939" y="1204467"/>
            <a:ext cx="8072120" cy="2757933"/>
          </a:xfrm>
        </p:spPr>
        <p:txBody>
          <a:bodyPr/>
          <a:lstStyle/>
          <a:p>
            <a:pPr lvl="0"/>
            <a:r>
              <a:rPr lang="en-GB" sz="1600" b="1" dirty="0" smtClean="0"/>
              <a:t>Aims</a:t>
            </a:r>
            <a:r>
              <a:rPr lang="en-GB" b="1" dirty="0" smtClean="0"/>
              <a:t> </a:t>
            </a:r>
          </a:p>
          <a:p>
            <a:pPr lvl="0"/>
            <a:endParaRPr lang="en-GB" sz="1400" dirty="0"/>
          </a:p>
          <a:p>
            <a:pPr lvl="0"/>
            <a:r>
              <a:rPr lang="en-GB" sz="1400" dirty="0" smtClean="0"/>
              <a:t>To </a:t>
            </a:r>
            <a:r>
              <a:rPr lang="en-GB" sz="1400" dirty="0"/>
              <a:t>raise awareness about the Green movement</a:t>
            </a:r>
            <a:r>
              <a:rPr lang="en-GB" sz="1400" dirty="0" smtClean="0"/>
              <a:t>.</a:t>
            </a:r>
          </a:p>
          <a:p>
            <a:pPr lvl="0"/>
            <a:endParaRPr lang="en-GB" sz="1400" dirty="0"/>
          </a:p>
          <a:p>
            <a:pPr lvl="0"/>
            <a:r>
              <a:rPr lang="en-GB" sz="1400" dirty="0" smtClean="0"/>
              <a:t>To </a:t>
            </a:r>
            <a:r>
              <a:rPr lang="en-GB" sz="1400" dirty="0"/>
              <a:t>change attitudes about the environment</a:t>
            </a:r>
            <a:r>
              <a:rPr lang="en-GB" sz="1400" dirty="0" smtClean="0"/>
              <a:t>.</a:t>
            </a:r>
          </a:p>
          <a:p>
            <a:pPr lvl="0"/>
            <a:endParaRPr lang="en-GB" sz="1400" dirty="0" smtClean="0"/>
          </a:p>
          <a:p>
            <a:pPr lvl="0"/>
            <a:r>
              <a:rPr lang="en-GB" sz="1400" dirty="0" smtClean="0"/>
              <a:t>To </a:t>
            </a:r>
            <a:r>
              <a:rPr lang="en-GB" sz="1400" dirty="0"/>
              <a:t>help end animal cruelty. </a:t>
            </a:r>
            <a:endParaRPr lang="en-GB" sz="1400" dirty="0" smtClean="0"/>
          </a:p>
          <a:p>
            <a:pPr lvl="0"/>
            <a:endParaRPr lang="en-GB" sz="1400" dirty="0"/>
          </a:p>
          <a:p>
            <a:pPr lvl="0"/>
            <a:r>
              <a:rPr lang="en-GB" sz="1400" dirty="0" smtClean="0"/>
              <a:t>To </a:t>
            </a:r>
            <a:r>
              <a:rPr lang="en-GB" sz="1400" dirty="0"/>
              <a:t>promote a fairer and more sustainable society</a:t>
            </a:r>
            <a:r>
              <a:rPr lang="en-GB" sz="1400" dirty="0" smtClean="0"/>
              <a:t>.</a:t>
            </a:r>
          </a:p>
          <a:p>
            <a:pPr lvl="0"/>
            <a:endParaRPr lang="en-GB" sz="1400" dirty="0"/>
          </a:p>
          <a:p>
            <a:pPr lvl="0"/>
            <a:r>
              <a:rPr lang="en-GB" sz="1400" b="1" dirty="0" smtClean="0"/>
              <a:t>Objectives</a:t>
            </a:r>
          </a:p>
          <a:p>
            <a:pPr lvl="0"/>
            <a:endParaRPr lang="en-GB" sz="1400" b="1" dirty="0"/>
          </a:p>
          <a:p>
            <a:pPr lvl="0"/>
            <a:r>
              <a:rPr lang="en-GB" sz="1400" dirty="0"/>
              <a:t> To get our members to participate in events which promote the aims of the Green movement</a:t>
            </a:r>
            <a:r>
              <a:rPr lang="en-GB" sz="1400" dirty="0" smtClean="0"/>
              <a:t>.</a:t>
            </a:r>
          </a:p>
          <a:p>
            <a:pPr lvl="0"/>
            <a:endParaRPr lang="en-GB" sz="1400" dirty="0"/>
          </a:p>
          <a:p>
            <a:pPr lvl="0"/>
            <a:r>
              <a:rPr lang="en-GB" sz="1400" dirty="0"/>
              <a:t> To attempt to change attitudes towards climate change. </a:t>
            </a:r>
            <a:endParaRPr lang="en-GB" sz="1400" dirty="0" smtClean="0"/>
          </a:p>
          <a:p>
            <a:pPr lvl="0"/>
            <a:endParaRPr lang="en-GB" sz="1400" dirty="0"/>
          </a:p>
          <a:p>
            <a:pPr lvl="0"/>
            <a:r>
              <a:rPr lang="en-GB" sz="1400" dirty="0"/>
              <a:t> Encourage positive campaigning against obligatory animal testing</a:t>
            </a:r>
            <a:r>
              <a:rPr lang="en-GB" sz="1400" dirty="0" smtClean="0"/>
              <a:t>.</a:t>
            </a:r>
          </a:p>
          <a:p>
            <a:pPr lvl="0"/>
            <a:endParaRPr lang="en-GB" sz="1400" dirty="0"/>
          </a:p>
          <a:p>
            <a:pPr lvl="0"/>
            <a:r>
              <a:rPr lang="en-GB" sz="1400" dirty="0"/>
              <a:t> </a:t>
            </a:r>
            <a:r>
              <a:rPr lang="en-GB" sz="1400" dirty="0" smtClean="0"/>
              <a:t>To </a:t>
            </a:r>
            <a:r>
              <a:rPr lang="en-GB" sz="1400" dirty="0"/>
              <a:t>support the Green Party in their campaign for the minimum wage to be raised to meet the ‘living </a:t>
            </a:r>
            <a:r>
              <a:rPr lang="en-GB" sz="1400" dirty="0" smtClean="0"/>
              <a:t>    wage</a:t>
            </a:r>
            <a:r>
              <a:rPr lang="en-GB" sz="1400" dirty="0"/>
              <a:t>’.</a:t>
            </a:r>
          </a:p>
          <a:p>
            <a:pPr lvl="0"/>
            <a:endParaRPr lang="en-GB" sz="1400" b="1" dirty="0"/>
          </a:p>
          <a:p>
            <a:pPr lvl="0"/>
            <a:endParaRPr lang="en-GB" sz="1400" b="1" dirty="0"/>
          </a:p>
          <a:p>
            <a:endParaRPr lang="en-US" dirty="0"/>
          </a:p>
        </p:txBody>
      </p:sp>
    </p:spTree>
    <p:extLst>
      <p:ext uri="{BB962C8B-B14F-4D97-AF65-F5344CB8AC3E}">
        <p14:creationId xmlns:p14="http://schemas.microsoft.com/office/powerpoint/2010/main" val="227796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1992321" cy="619759"/>
          </a:xfrm>
        </p:spPr>
        <p:txBody>
          <a:bodyPr/>
          <a:lstStyle/>
          <a:p>
            <a:pPr algn="ctr"/>
            <a:r>
              <a:rPr lang="en-US" b="1" dirty="0" smtClean="0"/>
              <a:t>Wine Society</a:t>
            </a:r>
            <a:endParaRPr lang="en-US" b="1" dirty="0"/>
          </a:p>
        </p:txBody>
      </p:sp>
      <p:sp>
        <p:nvSpPr>
          <p:cNvPr id="3" name="Text Placeholder 2"/>
          <p:cNvSpPr>
            <a:spLocks noGrp="1"/>
          </p:cNvSpPr>
          <p:nvPr>
            <p:ph type="body" idx="1"/>
          </p:nvPr>
        </p:nvSpPr>
        <p:spPr>
          <a:xfrm>
            <a:off x="533400" y="1066800"/>
            <a:ext cx="8072120" cy="4876800"/>
          </a:xfrm>
        </p:spPr>
        <p:txBody>
          <a:bodyPr/>
          <a:lstStyle/>
          <a:p>
            <a:pPr lvl="0"/>
            <a:r>
              <a:rPr lang="en-GB" sz="1600" b="1" dirty="0" smtClean="0"/>
              <a:t>Aims</a:t>
            </a:r>
          </a:p>
          <a:p>
            <a:pPr lvl="0"/>
            <a:endParaRPr lang="en-GB" sz="1400" dirty="0"/>
          </a:p>
          <a:p>
            <a:pPr lvl="0"/>
            <a:r>
              <a:rPr lang="en-GB" sz="1400" dirty="0" smtClean="0"/>
              <a:t>To </a:t>
            </a:r>
            <a:r>
              <a:rPr lang="en-GB" sz="1400" dirty="0"/>
              <a:t>welcome and support students members in the language and culture associated with wine, whether beginners or passionate wine </a:t>
            </a:r>
            <a:r>
              <a:rPr lang="en-GB" sz="1400" dirty="0" smtClean="0"/>
              <a:t>enthusiast.</a:t>
            </a:r>
            <a:endParaRPr lang="en-GB" sz="1400" dirty="0"/>
          </a:p>
          <a:p>
            <a:r>
              <a:rPr lang="en-GB" sz="1400" dirty="0"/>
              <a:t> </a:t>
            </a:r>
          </a:p>
          <a:p>
            <a:pPr lvl="0"/>
            <a:r>
              <a:rPr lang="en-GB" sz="1400" dirty="0"/>
              <a:t> To share awareness and knowledge of the wines of the world and basic wine and food </a:t>
            </a:r>
            <a:r>
              <a:rPr lang="en-GB" sz="1400" dirty="0" smtClean="0"/>
              <a:t>pairing.</a:t>
            </a:r>
            <a:endParaRPr lang="en-GB" sz="1400" dirty="0"/>
          </a:p>
          <a:p>
            <a:pPr lvl="0"/>
            <a:r>
              <a:rPr lang="en-GB" sz="1400" dirty="0"/>
              <a:t> To organise wine-related social </a:t>
            </a:r>
            <a:r>
              <a:rPr lang="en-GB" sz="1400" dirty="0" smtClean="0"/>
              <a:t>events</a:t>
            </a:r>
          </a:p>
          <a:p>
            <a:pPr lvl="0"/>
            <a:endParaRPr lang="en-GB" sz="1400" dirty="0"/>
          </a:p>
          <a:p>
            <a:r>
              <a:rPr lang="en-GB" sz="1400" dirty="0"/>
              <a:t>To provide members the opportunity to learn about winemaking and </a:t>
            </a:r>
            <a:r>
              <a:rPr lang="en-GB" sz="1400" i="1" dirty="0" err="1"/>
              <a:t>sommellerie</a:t>
            </a:r>
            <a:r>
              <a:rPr lang="en-GB" sz="1400" dirty="0"/>
              <a:t>, whether interested in tasting or not. </a:t>
            </a:r>
            <a:endParaRPr lang="en-GB" sz="1400" dirty="0" smtClean="0"/>
          </a:p>
          <a:p>
            <a:endParaRPr lang="en-GB" sz="1400" dirty="0"/>
          </a:p>
          <a:p>
            <a:r>
              <a:rPr lang="en-GB" sz="1400" b="1" dirty="0" smtClean="0"/>
              <a:t>Objectives</a:t>
            </a:r>
          </a:p>
          <a:p>
            <a:endParaRPr lang="en-US" sz="1400" b="1" dirty="0"/>
          </a:p>
          <a:p>
            <a:r>
              <a:rPr lang="en-GB" sz="1400" dirty="0" smtClean="0"/>
              <a:t>To </a:t>
            </a:r>
            <a:r>
              <a:rPr lang="en-GB" sz="1400" dirty="0"/>
              <a:t>give students the opportunity to taste and appreciate wine varieties and </a:t>
            </a:r>
            <a:r>
              <a:rPr lang="en-GB" sz="1400" dirty="0" smtClean="0"/>
              <a:t>styles.</a:t>
            </a:r>
          </a:p>
          <a:p>
            <a:r>
              <a:rPr lang="en-GB" sz="1400" dirty="0"/>
              <a:t> </a:t>
            </a:r>
          </a:p>
          <a:p>
            <a:r>
              <a:rPr lang="en-GB" sz="1400" dirty="0" smtClean="0"/>
              <a:t>Provide </a:t>
            </a:r>
            <a:r>
              <a:rPr lang="en-GB" sz="1400" dirty="0"/>
              <a:t>periodic, relaxing, informal, welcoming and sociable meetings to enjoy, practice and learn about wines and tasting techniques.</a:t>
            </a:r>
          </a:p>
          <a:p>
            <a:r>
              <a:rPr lang="en-GB" sz="1400" dirty="0"/>
              <a:t> </a:t>
            </a:r>
          </a:p>
          <a:p>
            <a:r>
              <a:rPr lang="en-GB" sz="1400" dirty="0" smtClean="0"/>
              <a:t>Provide </a:t>
            </a:r>
            <a:r>
              <a:rPr lang="en-GB" sz="1400" dirty="0"/>
              <a:t>an environment to share knowledge of the art of winemaking, wine service, glassware, storage and food matching</a:t>
            </a:r>
          </a:p>
          <a:p>
            <a:r>
              <a:rPr lang="en-GB" sz="1400" dirty="0"/>
              <a:t> </a:t>
            </a:r>
          </a:p>
          <a:p>
            <a:r>
              <a:rPr lang="en-GB" sz="1400" dirty="0" smtClean="0"/>
              <a:t>To </a:t>
            </a:r>
            <a:r>
              <a:rPr lang="en-GB" sz="1400" dirty="0"/>
              <a:t>teach members the wine making process and </a:t>
            </a:r>
            <a:r>
              <a:rPr lang="en-GB" sz="1400" i="1" dirty="0" err="1"/>
              <a:t>sommellerie</a:t>
            </a:r>
            <a:r>
              <a:rPr lang="en-GB" sz="1400" dirty="0"/>
              <a:t> </a:t>
            </a:r>
          </a:p>
          <a:p>
            <a:endParaRPr lang="en-US" sz="1400" b="1" dirty="0"/>
          </a:p>
        </p:txBody>
      </p:sp>
    </p:spTree>
    <p:extLst>
      <p:ext uri="{BB962C8B-B14F-4D97-AF65-F5344CB8AC3E}">
        <p14:creationId xmlns:p14="http://schemas.microsoft.com/office/powerpoint/2010/main" val="414155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840" y="381000"/>
            <a:ext cx="3282160" cy="619759"/>
          </a:xfrm>
        </p:spPr>
        <p:txBody>
          <a:bodyPr/>
          <a:lstStyle/>
          <a:p>
            <a:pPr algn="ctr"/>
            <a:r>
              <a:rPr lang="en-US" sz="1600" b="1" dirty="0" smtClean="0"/>
              <a:t>Nigerian Students’ Forum</a:t>
            </a:r>
            <a:endParaRPr lang="en-US" sz="1600" b="1" dirty="0"/>
          </a:p>
        </p:txBody>
      </p:sp>
      <p:sp>
        <p:nvSpPr>
          <p:cNvPr id="3" name="Text Placeholder 2"/>
          <p:cNvSpPr>
            <a:spLocks noGrp="1"/>
          </p:cNvSpPr>
          <p:nvPr>
            <p:ph type="body" idx="1"/>
          </p:nvPr>
        </p:nvSpPr>
        <p:spPr>
          <a:xfrm>
            <a:off x="609600" y="1066800"/>
            <a:ext cx="8072120" cy="5257800"/>
          </a:xfrm>
        </p:spPr>
        <p:txBody>
          <a:bodyPr/>
          <a:lstStyle/>
          <a:p>
            <a:pPr lvl="0"/>
            <a:r>
              <a:rPr lang="en-GB" sz="1400" b="1" dirty="0" smtClean="0"/>
              <a:t>Aims</a:t>
            </a:r>
          </a:p>
          <a:p>
            <a:pPr lvl="0"/>
            <a:endParaRPr lang="en-GB" sz="1200" dirty="0"/>
          </a:p>
          <a:p>
            <a:pPr lvl="0"/>
            <a:r>
              <a:rPr lang="en-GB" sz="1200" dirty="0" smtClean="0"/>
              <a:t>To </a:t>
            </a:r>
            <a:r>
              <a:rPr lang="en-GB" sz="1200" dirty="0"/>
              <a:t>build and maintain a strong network of Nigerian students at NTU, creating a warm ONE NIGERIA family away from home for our current students and sustaining a stronger and highly productive NTU Nigerian Alumni Network thereafter. </a:t>
            </a:r>
            <a:endParaRPr lang="en-GB" sz="1200" dirty="0" smtClean="0"/>
          </a:p>
          <a:p>
            <a:pPr lvl="0"/>
            <a:endParaRPr lang="en-GB" sz="1200" dirty="0"/>
          </a:p>
          <a:p>
            <a:pPr lvl="0"/>
            <a:r>
              <a:rPr lang="en-GB" sz="1200" dirty="0"/>
              <a:t>To have an active representation of Nigerian students among NTSU Societies</a:t>
            </a:r>
            <a:r>
              <a:rPr lang="en-GB" sz="1200" dirty="0" smtClean="0"/>
              <a:t>.</a:t>
            </a:r>
          </a:p>
          <a:p>
            <a:pPr lvl="0"/>
            <a:endParaRPr lang="en-GB" sz="1200" dirty="0"/>
          </a:p>
          <a:p>
            <a:pPr lvl="0"/>
            <a:r>
              <a:rPr lang="en-GB" sz="1200" dirty="0"/>
              <a:t>To create a platform for more good relationship and active interaction between Nigerian students and other international students</a:t>
            </a:r>
            <a:r>
              <a:rPr lang="en-GB" sz="1200" dirty="0" smtClean="0"/>
              <a:t>.</a:t>
            </a:r>
          </a:p>
          <a:p>
            <a:endParaRPr lang="en-US" sz="1200" dirty="0" smtClean="0"/>
          </a:p>
          <a:p>
            <a:r>
              <a:rPr lang="en-US" sz="1200" b="1" dirty="0" smtClean="0"/>
              <a:t>Objectives</a:t>
            </a:r>
          </a:p>
          <a:p>
            <a:endParaRPr lang="en-US" sz="1200" b="1" dirty="0" smtClean="0"/>
          </a:p>
          <a:p>
            <a:pPr lvl="0"/>
            <a:r>
              <a:rPr lang="en-GB" sz="1200" dirty="0"/>
              <a:t>To encourage Nigerian students at NTU to interact and socialise with one another through participating in various cultural, recreational and social activities together.</a:t>
            </a:r>
          </a:p>
          <a:p>
            <a:pPr lvl="0"/>
            <a:r>
              <a:rPr lang="en-GB" sz="1200" dirty="0"/>
              <a:t>To assist in delivering quality and handy student support for Nigerian students on </a:t>
            </a:r>
            <a:r>
              <a:rPr lang="en-GB" sz="1200" dirty="0" smtClean="0"/>
              <a:t>campus.</a:t>
            </a:r>
          </a:p>
          <a:p>
            <a:pPr lvl="0"/>
            <a:endParaRPr lang="en-GB" sz="1200" dirty="0"/>
          </a:p>
          <a:p>
            <a:pPr lvl="0"/>
            <a:r>
              <a:rPr lang="en-GB" sz="1200" dirty="0" smtClean="0"/>
              <a:t>To </a:t>
            </a:r>
            <a:r>
              <a:rPr lang="en-GB" sz="1200" dirty="0"/>
              <a:t>promote togetherness and assist new Nigerian students at NTU struggling with loneliness and homesickness  by organising group dinners and social </a:t>
            </a:r>
            <a:r>
              <a:rPr lang="en-GB" sz="1200" dirty="0" smtClean="0"/>
              <a:t>activities.</a:t>
            </a:r>
          </a:p>
          <a:p>
            <a:pPr lvl="0"/>
            <a:endParaRPr lang="en-GB" sz="1200" dirty="0"/>
          </a:p>
          <a:p>
            <a:pPr lvl="0"/>
            <a:r>
              <a:rPr lang="en-GB" sz="1200" dirty="0" smtClean="0"/>
              <a:t>To </a:t>
            </a:r>
            <a:r>
              <a:rPr lang="en-GB" sz="1200" dirty="0"/>
              <a:t>motivate and encourage involvement and </a:t>
            </a:r>
            <a:r>
              <a:rPr lang="en-GB" sz="1200" dirty="0" smtClean="0"/>
              <a:t>active </a:t>
            </a:r>
            <a:r>
              <a:rPr lang="en-GB" sz="1200" dirty="0"/>
              <a:t>participation of Nigerian students in various activities across the University like volunteering, mentoring etc</a:t>
            </a:r>
            <a:r>
              <a:rPr lang="en-GB" sz="1200" dirty="0" smtClean="0"/>
              <a:t>.</a:t>
            </a:r>
          </a:p>
          <a:p>
            <a:pPr lvl="0"/>
            <a:endParaRPr lang="en-GB" sz="1200" dirty="0"/>
          </a:p>
          <a:p>
            <a:pPr lvl="0"/>
            <a:r>
              <a:rPr lang="en-GB" sz="1200" dirty="0" smtClean="0"/>
              <a:t>To </a:t>
            </a:r>
            <a:r>
              <a:rPr lang="en-GB" sz="1200" dirty="0"/>
              <a:t>create a platform to foster academic excellence and improve the learning experience amongst Nigerian students in NTU by encouraging them to inspire and lend academic support to each other (Mentoring).</a:t>
            </a:r>
          </a:p>
          <a:p>
            <a:endParaRPr lang="en-US" sz="1400" b="1" dirty="0"/>
          </a:p>
          <a:p>
            <a:endParaRPr lang="en-US" sz="1400" b="1" dirty="0"/>
          </a:p>
        </p:txBody>
      </p:sp>
    </p:spTree>
    <p:extLst>
      <p:ext uri="{BB962C8B-B14F-4D97-AF65-F5344CB8AC3E}">
        <p14:creationId xmlns:p14="http://schemas.microsoft.com/office/powerpoint/2010/main" val="246508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479" y="457200"/>
            <a:ext cx="3287721" cy="619759"/>
          </a:xfrm>
        </p:spPr>
        <p:txBody>
          <a:bodyPr/>
          <a:lstStyle/>
          <a:p>
            <a:pPr algn="ctr"/>
            <a:r>
              <a:rPr lang="en-US" b="1" dirty="0" smtClean="0"/>
              <a:t>Erasmus Student Network</a:t>
            </a:r>
            <a:endParaRPr lang="en-US" b="1" dirty="0"/>
          </a:p>
        </p:txBody>
      </p:sp>
      <p:sp>
        <p:nvSpPr>
          <p:cNvPr id="3" name="Text Placeholder 2"/>
          <p:cNvSpPr>
            <a:spLocks noGrp="1"/>
          </p:cNvSpPr>
          <p:nvPr>
            <p:ph type="body" idx="1"/>
          </p:nvPr>
        </p:nvSpPr>
        <p:spPr>
          <a:xfrm>
            <a:off x="533400" y="1066800"/>
            <a:ext cx="8072120" cy="5029200"/>
          </a:xfrm>
        </p:spPr>
        <p:txBody>
          <a:bodyPr/>
          <a:lstStyle/>
          <a:p>
            <a:pPr lvl="0"/>
            <a:r>
              <a:rPr lang="en-GB" sz="1400" b="1" dirty="0" smtClean="0"/>
              <a:t>Aims</a:t>
            </a:r>
          </a:p>
          <a:p>
            <a:pPr lvl="0"/>
            <a:endParaRPr lang="en-GB" sz="1400" dirty="0"/>
          </a:p>
          <a:p>
            <a:pPr lvl="0"/>
            <a:r>
              <a:rPr lang="en-GB" sz="1400" dirty="0" smtClean="0"/>
              <a:t>Provide </a:t>
            </a:r>
            <a:r>
              <a:rPr lang="en-GB" sz="1400" dirty="0"/>
              <a:t>opportunities for cultural understanding</a:t>
            </a:r>
            <a:r>
              <a:rPr lang="en-GB" sz="1400" dirty="0" smtClean="0"/>
              <a:t>.</a:t>
            </a:r>
          </a:p>
          <a:p>
            <a:pPr lvl="0"/>
            <a:endParaRPr lang="en-GB" sz="1400" dirty="0"/>
          </a:p>
          <a:p>
            <a:pPr lvl="0"/>
            <a:r>
              <a:rPr lang="en-GB" sz="1400" dirty="0"/>
              <a:t>Provide buddy system and support for incoming exchange students</a:t>
            </a:r>
            <a:r>
              <a:rPr lang="en-GB" sz="1400" dirty="0" smtClean="0"/>
              <a:t>.</a:t>
            </a:r>
          </a:p>
          <a:p>
            <a:pPr lvl="0"/>
            <a:endParaRPr lang="en-GB" sz="1400" dirty="0"/>
          </a:p>
          <a:p>
            <a:pPr lvl="0"/>
            <a:r>
              <a:rPr lang="en-GB" sz="1400" dirty="0"/>
              <a:t>Provide link to the ESN International</a:t>
            </a:r>
            <a:r>
              <a:rPr lang="en-GB" sz="1400" dirty="0" smtClean="0"/>
              <a:t>.</a:t>
            </a:r>
          </a:p>
          <a:p>
            <a:pPr lvl="0"/>
            <a:endParaRPr lang="en-GB" sz="1400" dirty="0"/>
          </a:p>
          <a:p>
            <a:pPr lvl="0"/>
            <a:r>
              <a:rPr lang="en-GB" sz="1400" dirty="0" smtClean="0"/>
              <a:t>Promoting </a:t>
            </a:r>
            <a:r>
              <a:rPr lang="en-GB" sz="1400" dirty="0"/>
              <a:t>mobility studies among students</a:t>
            </a:r>
            <a:r>
              <a:rPr lang="en-GB" sz="1400" b="1" dirty="0"/>
              <a:t>.</a:t>
            </a:r>
            <a:r>
              <a:rPr lang="en-GB" sz="1400" dirty="0"/>
              <a:t>  </a:t>
            </a:r>
            <a:endParaRPr lang="en-GB" sz="1400" dirty="0" smtClean="0"/>
          </a:p>
          <a:p>
            <a:pPr lvl="0"/>
            <a:endParaRPr lang="en-GB" sz="1400" dirty="0"/>
          </a:p>
          <a:p>
            <a:pPr lvl="0"/>
            <a:r>
              <a:rPr lang="en-GB" sz="1400" b="1" dirty="0" smtClean="0"/>
              <a:t>Objectives</a:t>
            </a:r>
          </a:p>
          <a:p>
            <a:pPr lvl="0"/>
            <a:endParaRPr lang="en-GB" sz="1400" b="1" dirty="0"/>
          </a:p>
          <a:p>
            <a:pPr lvl="0"/>
            <a:r>
              <a:rPr lang="en-GB" sz="1400" dirty="0"/>
              <a:t>To provide excellent volunteering opportunities</a:t>
            </a:r>
            <a:r>
              <a:rPr lang="en-GB" sz="1400" dirty="0" smtClean="0"/>
              <a:t>.</a:t>
            </a:r>
          </a:p>
          <a:p>
            <a:pPr lvl="0"/>
            <a:endParaRPr lang="en-GB" sz="1400" dirty="0"/>
          </a:p>
          <a:p>
            <a:pPr lvl="0"/>
            <a:r>
              <a:rPr lang="en-GB" sz="1400" dirty="0"/>
              <a:t>To represents the needs and rights</a:t>
            </a:r>
            <a:r>
              <a:rPr lang="en-GB" sz="1400" b="1" dirty="0"/>
              <a:t> </a:t>
            </a:r>
            <a:r>
              <a:rPr lang="en-GB" sz="1400" dirty="0"/>
              <a:t>of international students on the local (NTU, NTSU), and communicate it towards national (ESN UK) and international (ESN AISBL)</a:t>
            </a:r>
            <a:r>
              <a:rPr lang="en-GB" sz="1400" dirty="0" smtClean="0"/>
              <a:t>.</a:t>
            </a:r>
          </a:p>
          <a:p>
            <a:pPr lvl="0"/>
            <a:endParaRPr lang="en-GB" sz="1400" dirty="0"/>
          </a:p>
          <a:p>
            <a:pPr lvl="0"/>
            <a:r>
              <a:rPr lang="en-GB" sz="1400" dirty="0"/>
              <a:t>To contribute to the improvement and accessibility of student mobility</a:t>
            </a:r>
            <a:r>
              <a:rPr lang="en-GB" sz="1400" dirty="0" smtClean="0"/>
              <a:t>.</a:t>
            </a:r>
          </a:p>
          <a:p>
            <a:pPr lvl="0"/>
            <a:endParaRPr lang="en-GB" sz="1400" dirty="0" smtClean="0"/>
          </a:p>
          <a:p>
            <a:pPr lvl="0"/>
            <a:r>
              <a:rPr lang="en-GB" sz="1400" dirty="0" smtClean="0"/>
              <a:t>Supporting </a:t>
            </a:r>
            <a:r>
              <a:rPr lang="en-GB" sz="1400" dirty="0"/>
              <a:t>homecoming students with the reintegration.</a:t>
            </a:r>
          </a:p>
          <a:p>
            <a:pPr lvl="0"/>
            <a:endParaRPr lang="en-GB" sz="1400" b="1" dirty="0" smtClean="0"/>
          </a:p>
          <a:p>
            <a:pPr lvl="0"/>
            <a:endParaRPr lang="en-GB" sz="1400" b="1" dirty="0"/>
          </a:p>
          <a:p>
            <a:pPr lvl="0"/>
            <a:endParaRPr lang="en-GB" sz="1400" b="1" dirty="0"/>
          </a:p>
        </p:txBody>
      </p:sp>
    </p:spTree>
    <p:extLst>
      <p:ext uri="{BB962C8B-B14F-4D97-AF65-F5344CB8AC3E}">
        <p14:creationId xmlns:p14="http://schemas.microsoft.com/office/powerpoint/2010/main" val="198147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839" y="304800"/>
            <a:ext cx="1992321" cy="619759"/>
          </a:xfrm>
        </p:spPr>
        <p:txBody>
          <a:bodyPr/>
          <a:lstStyle/>
          <a:p>
            <a:pPr algn="ctr"/>
            <a:r>
              <a:rPr lang="en-US" b="1" dirty="0" smtClean="0"/>
              <a:t>VP Activities Report </a:t>
            </a:r>
            <a:endParaRPr lang="en-US" b="1" dirty="0"/>
          </a:p>
        </p:txBody>
      </p:sp>
      <p:sp>
        <p:nvSpPr>
          <p:cNvPr id="3" name="Text Placeholder 2"/>
          <p:cNvSpPr>
            <a:spLocks noGrp="1"/>
          </p:cNvSpPr>
          <p:nvPr>
            <p:ph type="body" idx="1"/>
          </p:nvPr>
        </p:nvSpPr>
        <p:spPr>
          <a:xfrm>
            <a:off x="533400" y="990600"/>
            <a:ext cx="8072120" cy="2178812"/>
          </a:xfrm>
        </p:spPr>
        <p:txBody>
          <a:bodyPr/>
          <a:lstStyle/>
          <a:p>
            <a:r>
              <a:rPr lang="en-GB" sz="1400" u="sng" dirty="0" smtClean="0"/>
              <a:t>RAG</a:t>
            </a:r>
          </a:p>
          <a:p>
            <a:endParaRPr lang="en-GB" sz="1400" dirty="0"/>
          </a:p>
          <a:p>
            <a:pPr lvl="0">
              <a:buFont typeface="Arial" pitchFamily="34" charset="0"/>
              <a:buChar char="•"/>
            </a:pPr>
            <a:r>
              <a:rPr lang="en-GB" sz="1400" dirty="0" smtClean="0"/>
              <a:t> RAG </a:t>
            </a:r>
            <a:r>
              <a:rPr lang="en-GB" sz="1400" dirty="0"/>
              <a:t>Raid &amp; Escape and </a:t>
            </a:r>
            <a:r>
              <a:rPr lang="en-GB" sz="1400" dirty="0" smtClean="0"/>
              <a:t>Evade - Events </a:t>
            </a:r>
            <a:r>
              <a:rPr lang="en-GB" sz="1400" dirty="0"/>
              <a:t>up online for sign </a:t>
            </a:r>
            <a:r>
              <a:rPr lang="en-GB" sz="1400" dirty="0" smtClean="0"/>
              <a:t>ups</a:t>
            </a:r>
          </a:p>
          <a:p>
            <a:pPr lvl="0">
              <a:buFont typeface="Arial" pitchFamily="34" charset="0"/>
              <a:buChar char="•"/>
            </a:pPr>
            <a:r>
              <a:rPr lang="en-GB" sz="1400" dirty="0"/>
              <a:t> </a:t>
            </a:r>
            <a:r>
              <a:rPr lang="en-GB" sz="1400" dirty="0" smtClean="0"/>
              <a:t>Worked </a:t>
            </a:r>
            <a:r>
              <a:rPr lang="en-GB" sz="1400" dirty="0"/>
              <a:t>with the </a:t>
            </a:r>
            <a:r>
              <a:rPr lang="en-GB" sz="1400" dirty="0" smtClean="0"/>
              <a:t>RAG committee </a:t>
            </a:r>
            <a:r>
              <a:rPr lang="en-GB" sz="1400" dirty="0"/>
              <a:t>to produce a successful </a:t>
            </a:r>
            <a:r>
              <a:rPr lang="en-GB" sz="1400" dirty="0" smtClean="0"/>
              <a:t>events (inc. Halloween </a:t>
            </a:r>
            <a:r>
              <a:rPr lang="en-GB" sz="1400" dirty="0"/>
              <a:t>Face </a:t>
            </a:r>
            <a:r>
              <a:rPr lang="en-GB" sz="1400" dirty="0" smtClean="0"/>
              <a:t>painting)</a:t>
            </a:r>
          </a:p>
          <a:p>
            <a:pPr lvl="0">
              <a:buFont typeface="Arial" pitchFamily="34" charset="0"/>
              <a:buChar char="•"/>
            </a:pPr>
            <a:r>
              <a:rPr lang="en-GB" sz="1400" dirty="0"/>
              <a:t> </a:t>
            </a:r>
            <a:r>
              <a:rPr lang="en-GB" sz="1400" dirty="0" smtClean="0"/>
              <a:t>Collaborated </a:t>
            </a:r>
            <a:r>
              <a:rPr lang="en-GB" sz="1400" dirty="0"/>
              <a:t>with </a:t>
            </a:r>
            <a:r>
              <a:rPr lang="en-GB" sz="1400" dirty="0" err="1"/>
              <a:t>Comms</a:t>
            </a:r>
            <a:r>
              <a:rPr lang="en-GB" sz="1400" dirty="0"/>
              <a:t> to produce </a:t>
            </a:r>
            <a:r>
              <a:rPr lang="en-GB" sz="1400" dirty="0" err="1"/>
              <a:t>Movember</a:t>
            </a:r>
            <a:r>
              <a:rPr lang="en-GB" sz="1400" dirty="0"/>
              <a:t> </a:t>
            </a:r>
            <a:r>
              <a:rPr lang="en-GB" sz="1400" dirty="0" smtClean="0"/>
              <a:t>promotion - pushing </a:t>
            </a:r>
            <a:r>
              <a:rPr lang="en-GB" sz="1400" dirty="0"/>
              <a:t>this out through social media &amp;  </a:t>
            </a:r>
            <a:r>
              <a:rPr lang="en-GB" sz="1400" dirty="0" smtClean="0"/>
              <a:t> via </a:t>
            </a:r>
            <a:r>
              <a:rPr lang="en-GB" sz="1400" dirty="0"/>
              <a:t>our </a:t>
            </a:r>
            <a:r>
              <a:rPr lang="en-GB" sz="1400" dirty="0" smtClean="0"/>
              <a:t>website</a:t>
            </a:r>
          </a:p>
          <a:p>
            <a:pPr lvl="2">
              <a:buFont typeface="Arial" pitchFamily="34" charset="0"/>
              <a:buChar char="•"/>
            </a:pPr>
            <a:r>
              <a:rPr lang="en-GB" sz="1400" dirty="0"/>
              <a:t> </a:t>
            </a:r>
            <a:r>
              <a:rPr lang="en-GB" sz="1400" dirty="0" smtClean="0"/>
              <a:t>Working </a:t>
            </a:r>
            <a:r>
              <a:rPr lang="en-GB" sz="1400" dirty="0"/>
              <a:t>specifically with </a:t>
            </a:r>
            <a:r>
              <a:rPr lang="en-GB" sz="1400" dirty="0" err="1"/>
              <a:t>Brack</a:t>
            </a:r>
            <a:r>
              <a:rPr lang="en-GB" sz="1400" dirty="0"/>
              <a:t> </a:t>
            </a:r>
            <a:r>
              <a:rPr lang="en-GB" sz="1400" dirty="0" err="1"/>
              <a:t>Ents</a:t>
            </a:r>
            <a:r>
              <a:rPr lang="en-GB" sz="1400" dirty="0"/>
              <a:t> and Bar Supervisor for </a:t>
            </a:r>
            <a:r>
              <a:rPr lang="en-GB" sz="1400" dirty="0" err="1"/>
              <a:t>Movember</a:t>
            </a:r>
            <a:r>
              <a:rPr lang="en-GB" sz="1400" dirty="0"/>
              <a:t> events to be held on </a:t>
            </a:r>
            <a:r>
              <a:rPr lang="en-GB" sz="1400" dirty="0" err="1"/>
              <a:t>Brack</a:t>
            </a:r>
            <a:endParaRPr lang="en-GB" sz="1400" dirty="0"/>
          </a:p>
          <a:p>
            <a:pPr lvl="0">
              <a:buFont typeface="Arial" pitchFamily="34" charset="0"/>
              <a:buChar char="•"/>
            </a:pPr>
            <a:r>
              <a:rPr lang="en-GB" sz="1400" dirty="0" smtClean="0"/>
              <a:t> </a:t>
            </a:r>
            <a:r>
              <a:rPr lang="en-GB" sz="1400" dirty="0" err="1" smtClean="0"/>
              <a:t>Childreach</a:t>
            </a:r>
            <a:r>
              <a:rPr lang="en-GB" sz="1400" dirty="0" smtClean="0"/>
              <a:t> International - All </a:t>
            </a:r>
            <a:r>
              <a:rPr lang="en-GB" sz="1400" dirty="0"/>
              <a:t>team leaders signed up and helping to recruit to fill spaces</a:t>
            </a:r>
          </a:p>
          <a:p>
            <a:pPr lvl="1"/>
            <a:r>
              <a:rPr lang="en-GB" sz="1400" dirty="0" smtClean="0"/>
              <a:t>Organised a ‘Power Day’ to </a:t>
            </a:r>
            <a:r>
              <a:rPr lang="en-GB" sz="1400" dirty="0"/>
              <a:t>be held next Monday (final BIG push on promotion for these </a:t>
            </a:r>
            <a:r>
              <a:rPr lang="en-GB" sz="1400" dirty="0" smtClean="0"/>
              <a:t>guys so anyone who's interested go and say hello!)</a:t>
            </a:r>
          </a:p>
          <a:p>
            <a:pPr lvl="1"/>
            <a:endParaRPr lang="en-GB" sz="1400" dirty="0"/>
          </a:p>
          <a:p>
            <a:r>
              <a:rPr lang="en-GB" sz="1400" u="sng" kern="1200" dirty="0" smtClean="0">
                <a:solidFill>
                  <a:schemeClr val="tx1"/>
                </a:solidFill>
              </a:rPr>
              <a:t>Societies</a:t>
            </a:r>
          </a:p>
          <a:p>
            <a:endParaRPr lang="en-GB" sz="1400" kern="1200" dirty="0">
              <a:solidFill>
                <a:schemeClr val="tx1"/>
              </a:solidFill>
            </a:endParaRPr>
          </a:p>
          <a:p>
            <a:pPr lvl="0">
              <a:buFont typeface="Arial" pitchFamily="34" charset="0"/>
              <a:buChar char="•"/>
            </a:pPr>
            <a:r>
              <a:rPr lang="en-GB" sz="1400" kern="1200" dirty="0">
                <a:solidFill>
                  <a:schemeClr val="tx1"/>
                </a:solidFill>
              </a:rPr>
              <a:t> </a:t>
            </a:r>
            <a:r>
              <a:rPr lang="en-GB" sz="1400" kern="1200" dirty="0" smtClean="0">
                <a:solidFill>
                  <a:schemeClr val="tx1"/>
                </a:solidFill>
              </a:rPr>
              <a:t>Helping </a:t>
            </a:r>
            <a:r>
              <a:rPr lang="en-GB" sz="1400" kern="1200" dirty="0" err="1" smtClean="0">
                <a:solidFill>
                  <a:schemeClr val="tx1"/>
                </a:solidFill>
              </a:rPr>
              <a:t>Socs</a:t>
            </a:r>
            <a:r>
              <a:rPr lang="en-GB" sz="1400" kern="1200" dirty="0" smtClean="0">
                <a:solidFill>
                  <a:schemeClr val="tx1"/>
                </a:solidFill>
              </a:rPr>
              <a:t> to organise events within the SU and utilise the space provided (e.g. FFC, Pub Sports and currently Hindu Soc)</a:t>
            </a:r>
          </a:p>
          <a:p>
            <a:pPr lvl="0">
              <a:buFont typeface="Arial" pitchFamily="34" charset="0"/>
              <a:buChar char="•"/>
            </a:pPr>
            <a:r>
              <a:rPr lang="en-GB" sz="1400" kern="1200" dirty="0" smtClean="0">
                <a:solidFill>
                  <a:schemeClr val="tx1"/>
                </a:solidFill>
              </a:rPr>
              <a:t> Looking at ways in which myself and Societies  Coordinator can improve on the support Soc Committees receive  </a:t>
            </a:r>
            <a:endParaRPr lang="en-GB" sz="1400" kern="1200" dirty="0">
              <a:solidFill>
                <a:schemeClr val="tx1"/>
              </a:solidFill>
            </a:endParaRPr>
          </a:p>
          <a:p>
            <a:pPr lvl="0">
              <a:buFont typeface="Arial" pitchFamily="34" charset="0"/>
              <a:buChar char="•"/>
            </a:pPr>
            <a:r>
              <a:rPr lang="en-GB" sz="1400" kern="1200" dirty="0">
                <a:solidFill>
                  <a:schemeClr val="tx1"/>
                </a:solidFill>
              </a:rPr>
              <a:t> </a:t>
            </a:r>
            <a:r>
              <a:rPr lang="en-GB" sz="1400" kern="1200" dirty="0" smtClean="0">
                <a:solidFill>
                  <a:schemeClr val="tx1"/>
                </a:solidFill>
              </a:rPr>
              <a:t>Will </a:t>
            </a:r>
            <a:r>
              <a:rPr lang="en-GB" sz="1400" kern="1200" dirty="0">
                <a:solidFill>
                  <a:schemeClr val="tx1"/>
                </a:solidFill>
              </a:rPr>
              <a:t>be reviewing recent by elections – communication errors seemed to have occurred so will be dealing with these </a:t>
            </a:r>
          </a:p>
          <a:p>
            <a:pPr lvl="0">
              <a:buFont typeface="Arial" pitchFamily="34" charset="0"/>
              <a:buChar char="•"/>
            </a:pPr>
            <a:r>
              <a:rPr lang="en-GB" sz="1400" kern="1200" dirty="0" smtClean="0">
                <a:solidFill>
                  <a:schemeClr val="tx1"/>
                </a:solidFill>
              </a:rPr>
              <a:t> Soon </a:t>
            </a:r>
            <a:r>
              <a:rPr lang="en-GB" sz="1400" kern="1200" dirty="0">
                <a:solidFill>
                  <a:schemeClr val="tx1"/>
                </a:solidFill>
              </a:rPr>
              <a:t>to discuss a new funding measure for Societies – Head of Membership to produce a report before discussing further!</a:t>
            </a:r>
          </a:p>
          <a:p>
            <a:r>
              <a:rPr lang="en-GB" dirty="0" smtClean="0"/>
              <a:t> </a:t>
            </a:r>
            <a:endParaRPr lang="en-GB" sz="1600" dirty="0"/>
          </a:p>
          <a:p>
            <a:r>
              <a:rPr lang="en-GB" dirty="0"/>
              <a:t> </a:t>
            </a:r>
            <a:endParaRPr lang="en-GB" sz="1600" dirty="0"/>
          </a:p>
          <a:p>
            <a:endParaRPr lang="en-US" dirty="0"/>
          </a:p>
        </p:txBody>
      </p:sp>
    </p:spTree>
    <p:extLst>
      <p:ext uri="{BB962C8B-B14F-4D97-AF65-F5344CB8AC3E}">
        <p14:creationId xmlns:p14="http://schemas.microsoft.com/office/powerpoint/2010/main" val="138171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5939" y="1143000"/>
            <a:ext cx="8072120" cy="2178812"/>
          </a:xfrm>
        </p:spPr>
        <p:txBody>
          <a:bodyPr/>
          <a:lstStyle/>
          <a:p>
            <a:r>
              <a:rPr lang="en-GB" sz="1400" u="sng" kern="1200" dirty="0" smtClean="0">
                <a:solidFill>
                  <a:schemeClr val="tx1"/>
                </a:solidFill>
              </a:rPr>
              <a:t>Give It A Go Week</a:t>
            </a:r>
            <a:br>
              <a:rPr lang="en-GB" sz="1400" u="sng" kern="1200" dirty="0" smtClean="0">
                <a:solidFill>
                  <a:schemeClr val="tx1"/>
                </a:solidFill>
              </a:rPr>
            </a:br>
            <a:endParaRPr lang="en-GB" sz="1400" u="sng" kern="1200" dirty="0" smtClean="0">
              <a:solidFill>
                <a:schemeClr val="tx1"/>
              </a:solidFill>
            </a:endParaRPr>
          </a:p>
          <a:p>
            <a:r>
              <a:rPr lang="en-GB" sz="1400" kern="1200" dirty="0" smtClean="0">
                <a:solidFill>
                  <a:schemeClr val="tx1"/>
                </a:solidFill>
              </a:rPr>
              <a:t>Working with a team of staff  and fellow exec member VP Services to bring you GIAG week.</a:t>
            </a:r>
          </a:p>
          <a:p>
            <a:r>
              <a:rPr lang="en-GB" sz="1400" kern="1200" dirty="0" smtClean="0">
                <a:solidFill>
                  <a:schemeClr val="tx1"/>
                </a:solidFill>
              </a:rPr>
              <a:t>Currently organising the following:</a:t>
            </a:r>
          </a:p>
          <a:p>
            <a:endParaRPr lang="en-GB" sz="1400" u="sng" kern="1200" dirty="0">
              <a:solidFill>
                <a:schemeClr val="tx1"/>
              </a:solidFill>
            </a:endParaRPr>
          </a:p>
          <a:p>
            <a:pPr lvl="0">
              <a:buFont typeface="Arial" pitchFamily="34" charset="0"/>
              <a:buChar char="•"/>
            </a:pPr>
            <a:r>
              <a:rPr lang="en-GB" sz="1400" kern="1200" dirty="0" smtClean="0">
                <a:solidFill>
                  <a:schemeClr val="tx1"/>
                </a:solidFill>
              </a:rPr>
              <a:t> Puppy </a:t>
            </a:r>
            <a:r>
              <a:rPr lang="en-GB" sz="1400" kern="1200" dirty="0">
                <a:solidFill>
                  <a:schemeClr val="tx1"/>
                </a:solidFill>
              </a:rPr>
              <a:t>Room!! In talks with Guide Dogs </a:t>
            </a:r>
            <a:r>
              <a:rPr lang="en-GB" sz="1400" kern="1200" dirty="0" smtClean="0">
                <a:solidFill>
                  <a:schemeClr val="tx1"/>
                </a:solidFill>
              </a:rPr>
              <a:t>to </a:t>
            </a:r>
            <a:r>
              <a:rPr lang="en-GB" sz="1400" kern="1200" dirty="0">
                <a:solidFill>
                  <a:schemeClr val="tx1"/>
                </a:solidFill>
              </a:rPr>
              <a:t>organise another puppy room for GIAG </a:t>
            </a:r>
            <a:r>
              <a:rPr lang="en-GB" sz="1400" kern="1200" dirty="0" smtClean="0">
                <a:solidFill>
                  <a:schemeClr val="tx1"/>
                </a:solidFill>
              </a:rPr>
              <a:t>week</a:t>
            </a:r>
          </a:p>
          <a:p>
            <a:pPr lvl="0">
              <a:buFont typeface="Arial" pitchFamily="34" charset="0"/>
              <a:buChar char="•"/>
            </a:pPr>
            <a:r>
              <a:rPr lang="en-GB" sz="1400" kern="1200" dirty="0">
                <a:solidFill>
                  <a:schemeClr val="tx1"/>
                </a:solidFill>
              </a:rPr>
              <a:t> </a:t>
            </a:r>
            <a:r>
              <a:rPr lang="en-GB" sz="1400" kern="1200" dirty="0" smtClean="0">
                <a:solidFill>
                  <a:schemeClr val="tx1"/>
                </a:solidFill>
              </a:rPr>
              <a:t>Planning </a:t>
            </a:r>
            <a:r>
              <a:rPr lang="en-GB" sz="1400" kern="1200" dirty="0">
                <a:solidFill>
                  <a:schemeClr val="tx1"/>
                </a:solidFill>
              </a:rPr>
              <a:t>a ‘Game Day’ in which there will be a blindfolded inflatable course/blindfolded dodgems (for RAG &amp; Guide </a:t>
            </a:r>
            <a:r>
              <a:rPr lang="en-GB" sz="1400" kern="1200" dirty="0" smtClean="0">
                <a:solidFill>
                  <a:schemeClr val="tx1"/>
                </a:solidFill>
              </a:rPr>
              <a:t>Dogs)</a:t>
            </a:r>
          </a:p>
          <a:p>
            <a:pPr lvl="0">
              <a:buFont typeface="Arial" pitchFamily="34" charset="0"/>
              <a:buChar char="•"/>
            </a:pPr>
            <a:r>
              <a:rPr lang="en-GB" sz="1400" kern="1200" dirty="0">
                <a:solidFill>
                  <a:schemeClr val="tx1"/>
                </a:solidFill>
              </a:rPr>
              <a:t> </a:t>
            </a:r>
            <a:r>
              <a:rPr lang="en-GB" sz="1400" kern="1200" dirty="0" smtClean="0">
                <a:solidFill>
                  <a:schemeClr val="tx1"/>
                </a:solidFill>
              </a:rPr>
              <a:t>Will also be in contact with Gaming Society (If Anil hasn’t been in touch keep a look out on your emails!) to also hold a tournament on Game Day</a:t>
            </a:r>
          </a:p>
          <a:p>
            <a:pPr lvl="0">
              <a:buFont typeface="Arial" pitchFamily="34" charset="0"/>
              <a:buChar char="•"/>
            </a:pPr>
            <a:r>
              <a:rPr lang="en-GB" sz="1400" kern="1200" dirty="0" smtClean="0">
                <a:solidFill>
                  <a:schemeClr val="tx1"/>
                </a:solidFill>
              </a:rPr>
              <a:t> Will be working with Soc Coordinator over the next month to make sure Societies Fair runs smoothly and that you all have the support you need for events and taster sessions you put on</a:t>
            </a:r>
          </a:p>
          <a:p>
            <a:pPr lvl="0">
              <a:buFont typeface="Arial" pitchFamily="34" charset="0"/>
              <a:buChar char="•"/>
            </a:pPr>
            <a:endParaRPr lang="en-GB" sz="1400" kern="1200" dirty="0">
              <a:solidFill>
                <a:schemeClr val="tx1"/>
              </a:solidFill>
            </a:endParaRPr>
          </a:p>
          <a:p>
            <a:pPr lvl="0"/>
            <a:r>
              <a:rPr lang="en-GB" sz="1400" kern="1200" dirty="0" smtClean="0">
                <a:solidFill>
                  <a:schemeClr val="tx1"/>
                </a:solidFill>
              </a:rPr>
              <a:t>Other plans: </a:t>
            </a:r>
            <a:br>
              <a:rPr lang="en-GB" sz="1400" kern="1200" dirty="0" smtClean="0">
                <a:solidFill>
                  <a:schemeClr val="tx1"/>
                </a:solidFill>
              </a:rPr>
            </a:br>
            <a:r>
              <a:rPr lang="en-GB" sz="1400" kern="1200" dirty="0" smtClean="0">
                <a:solidFill>
                  <a:schemeClr val="tx1"/>
                </a:solidFill>
              </a:rPr>
              <a:t>Grant Allocations – Don’t worry we haven't forgotten! Information will be coming out to you by the End of next week. We will email/FB/Tweet the link to the allocations. </a:t>
            </a:r>
          </a:p>
          <a:p>
            <a:pPr lvl="0"/>
            <a:r>
              <a:rPr lang="en-GB" sz="1400" kern="1200" dirty="0" smtClean="0">
                <a:solidFill>
                  <a:schemeClr val="tx1"/>
                </a:solidFill>
              </a:rPr>
              <a:t>Any one who needs a bit of a heads up on how to complete this please let us know and we will organise a session to go through the info</a:t>
            </a:r>
            <a:br>
              <a:rPr lang="en-GB" sz="1400" kern="1200" dirty="0" smtClean="0">
                <a:solidFill>
                  <a:schemeClr val="tx1"/>
                </a:solidFill>
              </a:rPr>
            </a:br>
            <a:r>
              <a:rPr lang="en-GB" sz="1400" kern="1200" dirty="0" smtClean="0">
                <a:solidFill>
                  <a:schemeClr val="tx1"/>
                </a:solidFill>
              </a:rPr>
              <a:t>RAG Week – Will be organising events for RAG week over the next month or so, if anyone would like to get involved and put on an event please email </a:t>
            </a:r>
            <a:r>
              <a:rPr lang="en-GB" sz="1400" kern="1200" dirty="0" smtClean="0">
                <a:solidFill>
                  <a:schemeClr val="tx1"/>
                </a:solidFill>
                <a:hlinkClick r:id="rId2"/>
              </a:rPr>
              <a:t>rag@su.ntu.ac.uk</a:t>
            </a:r>
            <a:r>
              <a:rPr lang="en-GB" sz="1400" kern="1200" dirty="0" smtClean="0">
                <a:solidFill>
                  <a:schemeClr val="tx1"/>
                </a:solidFill>
              </a:rPr>
              <a:t> </a:t>
            </a:r>
          </a:p>
          <a:p>
            <a:pPr lvl="0"/>
            <a:r>
              <a:rPr lang="en-GB" sz="1400" kern="1200" dirty="0" smtClean="0">
                <a:solidFill>
                  <a:schemeClr val="tx1"/>
                </a:solidFill>
              </a:rPr>
              <a:t>If you want a bit of extra help we can get the RAG committee to give you a helping hand</a:t>
            </a:r>
            <a:endParaRPr lang="en-GB" sz="1400" kern="1200" dirty="0">
              <a:solidFill>
                <a:schemeClr val="tx1"/>
              </a:solidFill>
            </a:endParaRPr>
          </a:p>
          <a:p>
            <a:r>
              <a:rPr lang="en-GB" sz="1400" kern="1200" dirty="0">
                <a:solidFill>
                  <a:schemeClr val="tx1"/>
                </a:solidFill>
              </a:rPr>
              <a:t> </a:t>
            </a:r>
          </a:p>
          <a:p>
            <a:r>
              <a:rPr lang="en-GB" sz="1200" kern="1200" dirty="0">
                <a:solidFill>
                  <a:schemeClr val="tx1"/>
                </a:solidFill>
              </a:rPr>
              <a:t> </a:t>
            </a:r>
            <a:endParaRPr lang="en-GB" sz="1100" kern="1200" dirty="0">
              <a:solidFill>
                <a:schemeClr val="tx1"/>
              </a:solidFill>
            </a:endParaRPr>
          </a:p>
          <a:p>
            <a:endParaRPr lang="en-GB" dirty="0" smtClean="0"/>
          </a:p>
          <a:p>
            <a:endParaRPr lang="en-GB" dirty="0"/>
          </a:p>
        </p:txBody>
      </p:sp>
      <p:sp>
        <p:nvSpPr>
          <p:cNvPr id="4" name="Title 1"/>
          <p:cNvSpPr>
            <a:spLocks noGrp="1"/>
          </p:cNvSpPr>
          <p:nvPr>
            <p:ph type="title"/>
          </p:nvPr>
        </p:nvSpPr>
        <p:spPr>
          <a:xfrm>
            <a:off x="3575839" y="370841"/>
            <a:ext cx="1992321" cy="619759"/>
          </a:xfrm>
        </p:spPr>
        <p:txBody>
          <a:bodyPr/>
          <a:lstStyle/>
          <a:p>
            <a:pPr algn="ctr"/>
            <a:r>
              <a:rPr lang="en-US" b="1" dirty="0" smtClean="0"/>
              <a:t>VP Activities Report </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5562600" cy="619759"/>
          </a:xfrm>
        </p:spPr>
        <p:txBody>
          <a:bodyPr/>
          <a:lstStyle/>
          <a:p>
            <a:r>
              <a:rPr lang="en-US" sz="2400" b="1" dirty="0" smtClean="0"/>
              <a:t>Any Other Business</a:t>
            </a:r>
            <a:endParaRPr lang="en-US" sz="2400" b="1" dirty="0"/>
          </a:p>
        </p:txBody>
      </p:sp>
      <p:sp>
        <p:nvSpPr>
          <p:cNvPr id="4" name="TextBox 3"/>
          <p:cNvSpPr txBox="1"/>
          <p:nvPr/>
        </p:nvSpPr>
        <p:spPr>
          <a:xfrm>
            <a:off x="914400" y="1600200"/>
            <a:ext cx="7467600" cy="923330"/>
          </a:xfrm>
          <a:prstGeom prst="rect">
            <a:avLst/>
          </a:prstGeom>
          <a:noFill/>
        </p:spPr>
        <p:txBody>
          <a:bodyPr wrap="square" rtlCol="0">
            <a:spAutoFit/>
          </a:bodyPr>
          <a:lstStyle/>
          <a:p>
            <a:r>
              <a:rPr lang="en-US" dirty="0" smtClean="0"/>
              <a:t>Does anyone have any additional comments?</a:t>
            </a:r>
          </a:p>
          <a:p>
            <a:endParaRPr lang="en-US" dirty="0"/>
          </a:p>
          <a:p>
            <a:endParaRPr lang="en-US" dirty="0"/>
          </a:p>
        </p:txBody>
      </p:sp>
    </p:spTree>
    <p:extLst>
      <p:ext uri="{BB962C8B-B14F-4D97-AF65-F5344CB8AC3E}">
        <p14:creationId xmlns:p14="http://schemas.microsoft.com/office/powerpoint/2010/main" val="208494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pPr>
            <a:r>
              <a:rPr sz="4000" spc="-35" dirty="0" smtClean="0">
                <a:solidFill>
                  <a:srgbClr val="181818"/>
                </a:solidFill>
                <a:latin typeface="Calibri"/>
                <a:cs typeface="Calibri"/>
              </a:rPr>
              <a:t>We</a:t>
            </a:r>
            <a:r>
              <a:rPr sz="4000" spc="-10" dirty="0" smtClean="0">
                <a:solidFill>
                  <a:srgbClr val="181818"/>
                </a:solidFill>
                <a:latin typeface="Calibri"/>
                <a:cs typeface="Calibri"/>
              </a:rPr>
              <a:t>l</a:t>
            </a:r>
            <a:r>
              <a:rPr sz="4000" spc="-5" dirty="0" smtClean="0">
                <a:solidFill>
                  <a:srgbClr val="181818"/>
                </a:solidFill>
                <a:latin typeface="Calibri"/>
                <a:cs typeface="Calibri"/>
              </a:rPr>
              <a:t>c</a:t>
            </a:r>
            <a:r>
              <a:rPr sz="4000" spc="0" dirty="0" smtClean="0">
                <a:solidFill>
                  <a:srgbClr val="181818"/>
                </a:solidFill>
                <a:latin typeface="Calibri"/>
                <a:cs typeface="Calibri"/>
              </a:rPr>
              <a:t>o</a:t>
            </a:r>
            <a:r>
              <a:rPr sz="4000" spc="-35" dirty="0" smtClean="0">
                <a:solidFill>
                  <a:srgbClr val="181818"/>
                </a:solidFill>
                <a:latin typeface="Calibri"/>
                <a:cs typeface="Calibri"/>
              </a:rPr>
              <a:t>me</a:t>
            </a:r>
            <a:endParaRPr sz="4000">
              <a:latin typeface="Calibri"/>
              <a:cs typeface="Calibri"/>
            </a:endParaRPr>
          </a:p>
        </p:txBody>
      </p:sp>
      <p:sp>
        <p:nvSpPr>
          <p:cNvPr id="3" name="object 3"/>
          <p:cNvSpPr txBox="1"/>
          <p:nvPr/>
        </p:nvSpPr>
        <p:spPr>
          <a:xfrm>
            <a:off x="535939" y="1645920"/>
            <a:ext cx="7594600" cy="3611880"/>
          </a:xfrm>
          <a:prstGeom prst="rect">
            <a:avLst/>
          </a:prstGeom>
        </p:spPr>
        <p:txBody>
          <a:bodyPr vert="horz" wrap="square" lIns="0" tIns="0" rIns="0" bIns="0" rtlCol="0">
            <a:noAutofit/>
          </a:bodyPr>
          <a:lstStyle/>
          <a:p>
            <a:pPr marL="462915" indent="-450850">
              <a:lnSpc>
                <a:spcPct val="100000"/>
              </a:lnSpc>
              <a:buClr>
                <a:srgbClr val="181818"/>
              </a:buClr>
              <a:buFont typeface="Calibri"/>
              <a:buAutoNum type="arabicPeriod"/>
              <a:tabLst>
                <a:tab pos="462915" algn="l"/>
              </a:tabLst>
            </a:pPr>
            <a:r>
              <a:rPr sz="3600" b="1" spc="-20" dirty="0" smtClean="0">
                <a:solidFill>
                  <a:srgbClr val="202020"/>
                </a:solidFill>
                <a:latin typeface="Calibri"/>
                <a:cs typeface="Calibri"/>
              </a:rPr>
              <a:t>Apolog</a:t>
            </a:r>
            <a:r>
              <a:rPr sz="3600" b="1" spc="-10" dirty="0" smtClean="0">
                <a:solidFill>
                  <a:srgbClr val="202020"/>
                </a:solidFill>
                <a:latin typeface="Calibri"/>
                <a:cs typeface="Calibri"/>
              </a:rPr>
              <a:t>ie</a:t>
            </a:r>
            <a:r>
              <a:rPr sz="3600" b="1" spc="-15" dirty="0" smtClean="0">
                <a:solidFill>
                  <a:srgbClr val="202020"/>
                </a:solidFill>
                <a:latin typeface="Calibri"/>
                <a:cs typeface="Calibri"/>
              </a:rPr>
              <a:t>s f</a:t>
            </a:r>
            <a:r>
              <a:rPr sz="3600" b="1" spc="-20" dirty="0" smtClean="0">
                <a:solidFill>
                  <a:srgbClr val="202020"/>
                </a:solidFill>
                <a:latin typeface="Calibri"/>
                <a:cs typeface="Calibri"/>
              </a:rPr>
              <a:t>or absence</a:t>
            </a:r>
            <a:endParaRPr lang="en-GB" sz="3600" b="1" spc="-20" dirty="0" smtClean="0">
              <a:solidFill>
                <a:srgbClr val="202020"/>
              </a:solidFill>
              <a:latin typeface="Calibri"/>
              <a:cs typeface="Calibri"/>
            </a:endParaRPr>
          </a:p>
          <a:p>
            <a:pPr marL="462915" indent="-450850">
              <a:lnSpc>
                <a:spcPct val="100000"/>
              </a:lnSpc>
              <a:buClr>
                <a:srgbClr val="181818"/>
              </a:buClr>
              <a:buFont typeface="Calibri"/>
              <a:buAutoNum type="arabicPeriod"/>
              <a:tabLst>
                <a:tab pos="462915" algn="l"/>
              </a:tabLst>
            </a:pPr>
            <a:endParaRPr lang="en-GB" sz="3600" dirty="0">
              <a:latin typeface="Calibri"/>
              <a:cs typeface="Calibri"/>
            </a:endParaRPr>
          </a:p>
          <a:p>
            <a:pPr marL="462915" indent="-450850">
              <a:lnSpc>
                <a:spcPct val="100000"/>
              </a:lnSpc>
              <a:buClr>
                <a:srgbClr val="181818"/>
              </a:buClr>
              <a:buFont typeface="Calibri"/>
              <a:buAutoNum type="arabicPeriod"/>
              <a:tabLst>
                <a:tab pos="462915" algn="l"/>
              </a:tabLst>
            </a:pPr>
            <a:r>
              <a:rPr lang="en-GB" sz="3600" b="1" spc="-20" dirty="0" smtClean="0">
                <a:solidFill>
                  <a:srgbClr val="202020"/>
                </a:solidFill>
                <a:latin typeface="Calibri"/>
                <a:cs typeface="Calibri"/>
              </a:rPr>
              <a:t>Accepting the Agenda</a:t>
            </a:r>
          </a:p>
          <a:p>
            <a:pPr marL="462915" indent="-450850">
              <a:lnSpc>
                <a:spcPct val="100000"/>
              </a:lnSpc>
              <a:buClr>
                <a:srgbClr val="181818"/>
              </a:buClr>
              <a:buFont typeface="Calibri"/>
              <a:buAutoNum type="arabicPeriod"/>
              <a:tabLst>
                <a:tab pos="462915" algn="l"/>
              </a:tabLst>
            </a:pPr>
            <a:endParaRPr lang="en-GB" sz="3600" b="1" spc="-20" dirty="0" smtClean="0">
              <a:solidFill>
                <a:srgbClr val="202020"/>
              </a:solidFill>
              <a:latin typeface="Calibri"/>
              <a:cs typeface="Calibri"/>
            </a:endParaRPr>
          </a:p>
          <a:p>
            <a:pPr marL="462915" indent="-450850">
              <a:lnSpc>
                <a:spcPct val="100000"/>
              </a:lnSpc>
              <a:buClr>
                <a:srgbClr val="181818"/>
              </a:buClr>
              <a:buFont typeface="Calibri"/>
              <a:buAutoNum type="arabicPeriod"/>
              <a:tabLst>
                <a:tab pos="462915" algn="l"/>
              </a:tabLst>
            </a:pPr>
            <a:r>
              <a:rPr lang="en-GB" sz="3600" b="1" spc="-20" dirty="0" smtClean="0">
                <a:solidFill>
                  <a:srgbClr val="202020"/>
                </a:solidFill>
                <a:latin typeface="Calibri"/>
                <a:cs typeface="Calibri"/>
              </a:rPr>
              <a:t>Approving Minutes of the Previous Meeting</a:t>
            </a:r>
          </a:p>
          <a:p>
            <a:pPr marL="12065">
              <a:lnSpc>
                <a:spcPct val="100000"/>
              </a:lnSpc>
              <a:buClr>
                <a:srgbClr val="181818"/>
              </a:buClr>
              <a:tabLst>
                <a:tab pos="462915" algn="l"/>
              </a:tabLst>
            </a:pPr>
            <a:endParaRPr lang="en-GB" sz="3600" b="1" spc="-20" dirty="0" smtClean="0">
              <a:solidFill>
                <a:srgbClr val="202020"/>
              </a:solidFill>
              <a:latin typeface="Calibri"/>
              <a:cs typeface="Calibri"/>
            </a:endParaRPr>
          </a:p>
          <a:p>
            <a:pPr marL="462915" indent="-450850">
              <a:lnSpc>
                <a:spcPct val="100000"/>
              </a:lnSpc>
              <a:buClr>
                <a:srgbClr val="181818"/>
              </a:buClr>
              <a:buFont typeface="Calibri"/>
              <a:buAutoNum type="arabicPeriod"/>
              <a:tabLst>
                <a:tab pos="462915" algn="l"/>
              </a:tabLst>
            </a:pPr>
            <a:endParaRPr sz="3600" dirty="0">
              <a:latin typeface="Calibri"/>
              <a:cs typeface="Calibri"/>
            </a:endParaRPr>
          </a:p>
          <a:p>
            <a:pPr>
              <a:lnSpc>
                <a:spcPts val="1000"/>
              </a:lnSpc>
              <a:buClr>
                <a:srgbClr val="181818"/>
              </a:buClr>
              <a:buFont typeface="Calibri"/>
              <a:buAutoNum type="arabicPeriod"/>
            </a:pPr>
            <a:endParaRPr sz="1000" dirty="0"/>
          </a:p>
          <a:p>
            <a:pPr>
              <a:lnSpc>
                <a:spcPts val="1000"/>
              </a:lnSpc>
              <a:spcBef>
                <a:spcPts val="79"/>
              </a:spcBef>
              <a:buClr>
                <a:srgbClr val="181818"/>
              </a:buClr>
              <a:buFont typeface="Calibri"/>
              <a:buAutoNum type="arabicPeriod"/>
            </a:pPr>
            <a:endParaRPr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750368"/>
            <a:ext cx="3505200" cy="619759"/>
          </a:xfrm>
        </p:spPr>
        <p:txBody>
          <a:bodyPr/>
          <a:lstStyle/>
          <a:p>
            <a:r>
              <a:rPr lang="en-US" dirty="0" smtClean="0"/>
              <a:t>Date and Time of Next Meeting</a:t>
            </a:r>
            <a:endParaRPr lang="en-US" dirty="0"/>
          </a:p>
        </p:txBody>
      </p:sp>
      <p:sp>
        <p:nvSpPr>
          <p:cNvPr id="3" name="Text Placeholder 2"/>
          <p:cNvSpPr>
            <a:spLocks noGrp="1"/>
          </p:cNvSpPr>
          <p:nvPr>
            <p:ph type="body" idx="1"/>
          </p:nvPr>
        </p:nvSpPr>
        <p:spPr/>
        <p:txBody>
          <a:bodyPr/>
          <a:lstStyle/>
          <a:p>
            <a:r>
              <a:rPr lang="en-US" dirty="0" smtClean="0"/>
              <a:t>The next meeting will take place on </a:t>
            </a:r>
            <a:r>
              <a:rPr lang="en-US" b="1" dirty="0" smtClean="0"/>
              <a:t>Wednesday 26</a:t>
            </a:r>
            <a:r>
              <a:rPr lang="en-US" b="1" baseline="30000" dirty="0" smtClean="0"/>
              <a:t>th</a:t>
            </a:r>
            <a:r>
              <a:rPr lang="en-US" b="1" dirty="0" smtClean="0"/>
              <a:t> November at 3pm</a:t>
            </a:r>
            <a:r>
              <a:rPr lang="en-US" dirty="0" smtClean="0"/>
              <a:t>.</a:t>
            </a:r>
          </a:p>
          <a:p>
            <a:endParaRPr lang="en-US" dirty="0"/>
          </a:p>
          <a:p>
            <a:r>
              <a:rPr lang="en-US" dirty="0" smtClean="0"/>
              <a:t>That’s two weeks today!</a:t>
            </a:r>
            <a:endParaRPr lang="en-US" dirty="0"/>
          </a:p>
        </p:txBody>
      </p:sp>
    </p:spTree>
    <p:extLst>
      <p:ext uri="{BB962C8B-B14F-4D97-AF65-F5344CB8AC3E}">
        <p14:creationId xmlns:p14="http://schemas.microsoft.com/office/powerpoint/2010/main" val="156850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50368"/>
            <a:ext cx="6400799" cy="4736032"/>
          </a:xfrm>
        </p:spPr>
        <p:txBody>
          <a:bodyPr/>
          <a:lstStyle/>
          <a:p>
            <a:r>
              <a:rPr lang="en-US" sz="2800" b="1" dirty="0" smtClean="0"/>
              <a:t>4. Updates</a:t>
            </a:r>
            <a:br>
              <a:rPr lang="en-US" sz="2800" b="1" dirty="0" smtClean="0"/>
            </a:br>
            <a:endParaRPr lang="en-US" sz="2800" b="1" dirty="0"/>
          </a:p>
        </p:txBody>
      </p:sp>
      <p:sp>
        <p:nvSpPr>
          <p:cNvPr id="3" name="Text Placeholder 2"/>
          <p:cNvSpPr>
            <a:spLocks noGrp="1"/>
          </p:cNvSpPr>
          <p:nvPr>
            <p:ph type="body" idx="1"/>
          </p:nvPr>
        </p:nvSpPr>
        <p:spPr>
          <a:xfrm>
            <a:off x="535939" y="1645920"/>
            <a:ext cx="8072120" cy="3307079"/>
          </a:xfrm>
        </p:spPr>
        <p:txBody>
          <a:bodyPr/>
          <a:lstStyle/>
          <a:p>
            <a:pPr marL="342900" indent="-342900">
              <a:buAutoNum type="arabicPeriod"/>
            </a:pPr>
            <a:r>
              <a:rPr lang="en-US" dirty="0" smtClean="0"/>
              <a:t>Training</a:t>
            </a:r>
          </a:p>
          <a:p>
            <a:pPr marL="342900" indent="-342900">
              <a:buAutoNum type="arabicPeriod"/>
            </a:pPr>
            <a:endParaRPr lang="en-US" dirty="0"/>
          </a:p>
          <a:p>
            <a:r>
              <a:rPr lang="en-US" dirty="0" smtClean="0"/>
              <a:t>In order to receive term 2 grants, all societies MUST have attended the Finance, Governance and Health &amp; Safety training session.</a:t>
            </a:r>
          </a:p>
          <a:p>
            <a:endParaRPr lang="en-US" dirty="0"/>
          </a:p>
          <a:p>
            <a:r>
              <a:rPr lang="en-US" dirty="0" smtClean="0"/>
              <a:t>There will be a two day </a:t>
            </a:r>
            <a:r>
              <a:rPr lang="en-US" dirty="0"/>
              <a:t>t</a:t>
            </a:r>
            <a:r>
              <a:rPr lang="en-US" dirty="0" smtClean="0"/>
              <a:t>raining Bonanza on the 24</a:t>
            </a:r>
            <a:r>
              <a:rPr lang="en-US" baseline="30000" dirty="0" smtClean="0"/>
              <a:t>th</a:t>
            </a:r>
            <a:r>
              <a:rPr lang="en-US" dirty="0" smtClean="0"/>
              <a:t> and 25</a:t>
            </a:r>
            <a:r>
              <a:rPr lang="en-US" baseline="30000" dirty="0" smtClean="0"/>
              <a:t>th</a:t>
            </a:r>
            <a:r>
              <a:rPr lang="en-US" dirty="0" smtClean="0"/>
              <a:t> November, with sessions taking place at both Clifton and City.</a:t>
            </a:r>
          </a:p>
          <a:p>
            <a:endParaRPr lang="en-US" dirty="0"/>
          </a:p>
          <a:p>
            <a:r>
              <a:rPr lang="en-US" dirty="0" smtClean="0"/>
              <a:t>All information on sessions can be found on the website under the </a:t>
            </a:r>
            <a:r>
              <a:rPr lang="en-US" b="1" dirty="0" smtClean="0"/>
              <a:t>Events</a:t>
            </a:r>
            <a:r>
              <a:rPr lang="en-US" dirty="0" smtClean="0"/>
              <a:t> page.</a:t>
            </a:r>
          </a:p>
          <a:p>
            <a:pPr marL="342900" indent="-342900">
              <a:buAutoNum type="arabicPeriod"/>
            </a:pPr>
            <a:endParaRPr lang="en-US" dirty="0"/>
          </a:p>
          <a:p>
            <a:endParaRPr lang="en-US" dirty="0"/>
          </a:p>
        </p:txBody>
      </p:sp>
    </p:spTree>
    <p:extLst>
      <p:ext uri="{BB962C8B-B14F-4D97-AF65-F5344CB8AC3E}">
        <p14:creationId xmlns:p14="http://schemas.microsoft.com/office/powerpoint/2010/main" val="135807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1" y="750368"/>
            <a:ext cx="2443960" cy="619759"/>
          </a:xfrm>
        </p:spPr>
        <p:txBody>
          <a:bodyPr/>
          <a:lstStyle/>
          <a:p>
            <a:r>
              <a:rPr lang="en-US" b="1" dirty="0" smtClean="0"/>
              <a:t>Trinity Square Event</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The council have given us the opportunity to perform in Trinity Square (near </a:t>
            </a:r>
            <a:r>
              <a:rPr lang="en-US" dirty="0" err="1" smtClean="0"/>
              <a:t>Cornerhouse</a:t>
            </a:r>
            <a:r>
              <a:rPr lang="en-US" dirty="0" smtClean="0"/>
              <a:t>) on the 26</a:t>
            </a:r>
            <a:r>
              <a:rPr lang="en-US" baseline="30000" dirty="0" smtClean="0"/>
              <a:t>th</a:t>
            </a:r>
            <a:r>
              <a:rPr lang="en-US" dirty="0" smtClean="0"/>
              <a:t> November. Societies can either have a stall to promote their events to both students and residents or alternatively you may do a performance.</a:t>
            </a:r>
          </a:p>
          <a:p>
            <a:endParaRPr lang="en-US" dirty="0"/>
          </a:p>
          <a:p>
            <a:r>
              <a:rPr lang="en-US" dirty="0" smtClean="0"/>
              <a:t>Times Available: 12-3pm and 5-6pm.</a:t>
            </a:r>
          </a:p>
          <a:p>
            <a:endParaRPr lang="en-US" dirty="0"/>
          </a:p>
          <a:p>
            <a:r>
              <a:rPr lang="en-US" dirty="0" smtClean="0"/>
              <a:t>There has already been a lot of interest from societies however we still have a few spaces left. Please let us know as soon as possible if you’d be interested in having a stall.</a:t>
            </a:r>
          </a:p>
          <a:p>
            <a:endParaRPr lang="en-US" dirty="0"/>
          </a:p>
          <a:p>
            <a:r>
              <a:rPr lang="en-US" b="1" dirty="0" smtClean="0"/>
              <a:t>REMINDER: </a:t>
            </a:r>
            <a:r>
              <a:rPr lang="en-US" dirty="0" smtClean="0"/>
              <a:t>The final Assembly of the term will also take place on this day. If you get involved with this event, please ensure someone attends assembly on your behalf.</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688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750368"/>
            <a:ext cx="2824960" cy="619759"/>
          </a:xfrm>
        </p:spPr>
        <p:txBody>
          <a:bodyPr/>
          <a:lstStyle/>
          <a:p>
            <a:pPr algn="ctr"/>
            <a:r>
              <a:rPr lang="en-US" sz="2000" b="1" dirty="0" smtClean="0"/>
              <a:t>Give It A Go Week</a:t>
            </a:r>
            <a:r>
              <a:rPr lang="en-US" dirty="0" smtClean="0"/>
              <a:t>			</a:t>
            </a:r>
            <a:endParaRPr lang="en-US" dirty="0"/>
          </a:p>
        </p:txBody>
      </p:sp>
      <p:sp>
        <p:nvSpPr>
          <p:cNvPr id="3" name="Text Placeholder 2"/>
          <p:cNvSpPr>
            <a:spLocks noGrp="1"/>
          </p:cNvSpPr>
          <p:nvPr>
            <p:ph type="body" idx="1"/>
          </p:nvPr>
        </p:nvSpPr>
        <p:spPr>
          <a:xfrm>
            <a:off x="535939" y="1645920"/>
            <a:ext cx="8072120" cy="3459479"/>
          </a:xfrm>
        </p:spPr>
        <p:txBody>
          <a:bodyPr/>
          <a:lstStyle/>
          <a:p>
            <a:r>
              <a:rPr lang="en-US" dirty="0" smtClean="0"/>
              <a:t>Give It A Go Week starts on </a:t>
            </a:r>
            <a:r>
              <a:rPr lang="en-US" b="1" dirty="0" smtClean="0"/>
              <a:t>Monday 5</a:t>
            </a:r>
            <a:r>
              <a:rPr lang="en-US" b="1" baseline="30000" dirty="0" smtClean="0"/>
              <a:t>th</a:t>
            </a:r>
            <a:r>
              <a:rPr lang="en-US" b="1" dirty="0" smtClean="0"/>
              <a:t> January</a:t>
            </a:r>
            <a:r>
              <a:rPr lang="en-US" dirty="0" smtClean="0"/>
              <a:t>! If you are planning to hold any events during this period, please submit them via this link:</a:t>
            </a:r>
          </a:p>
          <a:p>
            <a:endParaRPr lang="en-US" dirty="0"/>
          </a:p>
          <a:p>
            <a:r>
              <a:rPr lang="en-US" dirty="0" smtClean="0"/>
              <a:t>http://</a:t>
            </a:r>
            <a:r>
              <a:rPr lang="en-US" dirty="0" err="1" smtClean="0"/>
              <a:t>www.trentstudents.org</a:t>
            </a:r>
            <a:r>
              <a:rPr lang="en-US" dirty="0" smtClean="0"/>
              <a:t>/</a:t>
            </a:r>
            <a:r>
              <a:rPr lang="en-US" dirty="0" err="1" smtClean="0"/>
              <a:t>giveitagoform</a:t>
            </a:r>
            <a:endParaRPr lang="en-US" dirty="0" smtClean="0"/>
          </a:p>
          <a:p>
            <a:endParaRPr lang="en-US" dirty="0"/>
          </a:p>
          <a:p>
            <a:r>
              <a:rPr lang="en-US" dirty="0" smtClean="0"/>
              <a:t>This will ensure they get into the Give It A Go Week guide. You must submit your events by </a:t>
            </a:r>
            <a:r>
              <a:rPr lang="en-US" b="1" dirty="0" smtClean="0"/>
              <a:t>3pm</a:t>
            </a:r>
            <a:r>
              <a:rPr lang="en-US" dirty="0" smtClean="0"/>
              <a:t> on </a:t>
            </a:r>
            <a:r>
              <a:rPr lang="en-US" b="1" dirty="0" smtClean="0"/>
              <a:t>Friday 14</a:t>
            </a:r>
            <a:r>
              <a:rPr lang="en-US" b="1" baseline="30000" dirty="0" smtClean="0"/>
              <a:t>th</a:t>
            </a:r>
            <a:r>
              <a:rPr lang="en-US" b="1" dirty="0" smtClean="0"/>
              <a:t> November</a:t>
            </a:r>
            <a:r>
              <a:rPr lang="en-US" dirty="0" smtClean="0"/>
              <a:t>.</a:t>
            </a:r>
          </a:p>
          <a:p>
            <a:endParaRPr lang="en-US" dirty="0"/>
          </a:p>
          <a:p>
            <a:r>
              <a:rPr lang="en-US" dirty="0" smtClean="0"/>
              <a:t>The GIAG week fair will take place on the Wednesday 7</a:t>
            </a:r>
            <a:r>
              <a:rPr lang="en-US" baseline="30000" dirty="0" smtClean="0"/>
              <a:t>th</a:t>
            </a:r>
            <a:r>
              <a:rPr lang="en-US" dirty="0" smtClean="0"/>
              <a:t> January. Stalls can be booked by visiting the following link:</a:t>
            </a:r>
          </a:p>
          <a:p>
            <a:endParaRPr lang="en-US" dirty="0"/>
          </a:p>
          <a:p>
            <a:r>
              <a:rPr lang="en-US" dirty="0" smtClean="0"/>
              <a:t>http://</a:t>
            </a:r>
            <a:r>
              <a:rPr lang="en-US" dirty="0" err="1" smtClean="0"/>
              <a:t>www.trentstudents.org</a:t>
            </a:r>
            <a:r>
              <a:rPr lang="en-US" dirty="0" smtClean="0"/>
              <a:t>/</a:t>
            </a:r>
            <a:r>
              <a:rPr lang="en-US" dirty="0" err="1" smtClean="0"/>
              <a:t>giagfairbookings</a:t>
            </a:r>
            <a:endParaRPr lang="en-US" dirty="0" smtClean="0"/>
          </a:p>
        </p:txBody>
      </p:sp>
    </p:spTree>
    <p:extLst>
      <p:ext uri="{BB962C8B-B14F-4D97-AF65-F5344CB8AC3E}">
        <p14:creationId xmlns:p14="http://schemas.microsoft.com/office/powerpoint/2010/main" val="87934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1" y="750368"/>
            <a:ext cx="2596360" cy="619759"/>
          </a:xfrm>
        </p:spPr>
        <p:txBody>
          <a:bodyPr/>
          <a:lstStyle/>
          <a:p>
            <a:r>
              <a:rPr lang="en-US" b="1" dirty="0" smtClean="0"/>
              <a:t>International Food Fair</a:t>
            </a:r>
            <a:endParaRPr lang="en-US" b="1" dirty="0"/>
          </a:p>
        </p:txBody>
      </p:sp>
      <p:sp>
        <p:nvSpPr>
          <p:cNvPr id="3" name="Text Placeholder 2"/>
          <p:cNvSpPr>
            <a:spLocks noGrp="1"/>
          </p:cNvSpPr>
          <p:nvPr>
            <p:ph type="body" idx="1"/>
          </p:nvPr>
        </p:nvSpPr>
        <p:spPr/>
        <p:txBody>
          <a:bodyPr/>
          <a:lstStyle/>
          <a:p>
            <a:r>
              <a:rPr lang="en-US" dirty="0" smtClean="0"/>
              <a:t>On Thursday 8</a:t>
            </a:r>
            <a:r>
              <a:rPr lang="en-US" baseline="30000" dirty="0" smtClean="0"/>
              <a:t>th</a:t>
            </a:r>
            <a:r>
              <a:rPr lang="en-US" dirty="0" smtClean="0"/>
              <a:t> January there will be an international Food Fair in the SU. We are looking for </a:t>
            </a:r>
            <a:r>
              <a:rPr lang="en-US" b="1" dirty="0" smtClean="0"/>
              <a:t>Cultural</a:t>
            </a:r>
            <a:r>
              <a:rPr lang="en-US" dirty="0" smtClean="0"/>
              <a:t> and </a:t>
            </a:r>
            <a:r>
              <a:rPr lang="en-US" b="1" dirty="0" smtClean="0"/>
              <a:t>Religious</a:t>
            </a:r>
            <a:r>
              <a:rPr lang="en-US" dirty="0" smtClean="0"/>
              <a:t> societies (and any other interested groups) to set up a stall between 12pm to 3pm.</a:t>
            </a:r>
          </a:p>
          <a:p>
            <a:endParaRPr lang="en-US" dirty="0"/>
          </a:p>
          <a:p>
            <a:r>
              <a:rPr lang="en-US" dirty="0" smtClean="0"/>
              <a:t>If your society is interested, please email </a:t>
            </a:r>
            <a:r>
              <a:rPr lang="en-US" dirty="0" smtClean="0">
                <a:hlinkClick r:id="rId3"/>
              </a:rPr>
              <a:t>Anil.Parmar@su.ntu.ac.uk</a:t>
            </a:r>
            <a:r>
              <a:rPr lang="en-US" dirty="0" smtClean="0"/>
              <a:t>.</a:t>
            </a:r>
          </a:p>
          <a:p>
            <a:endParaRPr lang="en-US" dirty="0"/>
          </a:p>
          <a:p>
            <a:endParaRPr lang="en-US" dirty="0"/>
          </a:p>
        </p:txBody>
      </p:sp>
    </p:spTree>
    <p:extLst>
      <p:ext uri="{BB962C8B-B14F-4D97-AF65-F5344CB8AC3E}">
        <p14:creationId xmlns:p14="http://schemas.microsoft.com/office/powerpoint/2010/main" val="51392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50368"/>
            <a:ext cx="3047999" cy="619759"/>
          </a:xfrm>
        </p:spPr>
        <p:txBody>
          <a:bodyPr/>
          <a:lstStyle/>
          <a:p>
            <a:r>
              <a:rPr lang="en-US" b="1" dirty="0" smtClean="0"/>
              <a:t>Room Booking Procedures</a:t>
            </a:r>
            <a:endParaRPr lang="en-US" b="1" dirty="0"/>
          </a:p>
        </p:txBody>
      </p:sp>
      <p:sp>
        <p:nvSpPr>
          <p:cNvPr id="3" name="Text Placeholder 2"/>
          <p:cNvSpPr>
            <a:spLocks noGrp="1"/>
          </p:cNvSpPr>
          <p:nvPr>
            <p:ph type="body" idx="1"/>
          </p:nvPr>
        </p:nvSpPr>
        <p:spPr/>
        <p:txBody>
          <a:bodyPr/>
          <a:lstStyle/>
          <a:p>
            <a:r>
              <a:rPr lang="en-US" dirty="0" smtClean="0"/>
              <a:t>Just a reminder that all room bookings must be done through the </a:t>
            </a:r>
            <a:r>
              <a:rPr lang="en-US" b="1" dirty="0" smtClean="0"/>
              <a:t>SU website</a:t>
            </a:r>
            <a:r>
              <a:rPr lang="en-US" dirty="0" smtClean="0"/>
              <a:t>. In each case, we require up to 2 weeks notice to process the booking.</a:t>
            </a:r>
          </a:p>
          <a:p>
            <a:endParaRPr lang="en-US" dirty="0"/>
          </a:p>
          <a:p>
            <a:r>
              <a:rPr lang="en-US" dirty="0" smtClean="0"/>
              <a:t>The room booking form can be found on the Committee’s Hub. If you’re looking to book a University room, simply click the dropdown box under ‘What type of Room Do You Need’ and select University.</a:t>
            </a:r>
          </a:p>
          <a:p>
            <a:endParaRPr lang="en-US" dirty="0" smtClean="0"/>
          </a:p>
          <a:p>
            <a:r>
              <a:rPr lang="en-US" dirty="0" smtClean="0"/>
              <a:t>Please remember that SU rooms such as the Training Room and Think Tank can only be booked up until </a:t>
            </a:r>
            <a:r>
              <a:rPr lang="en-US" b="1" dirty="0" smtClean="0"/>
              <a:t>8pm </a:t>
            </a:r>
            <a:r>
              <a:rPr lang="en-US" dirty="0" smtClean="0"/>
              <a:t>areas such as the Mezzanine and Retreat can be booked until </a:t>
            </a:r>
            <a:r>
              <a:rPr lang="en-US" b="1" dirty="0" smtClean="0"/>
              <a:t>10pm</a:t>
            </a:r>
            <a:r>
              <a:rPr lang="en-US" dirty="0" smtClean="0"/>
              <a:t>. Rooms that require staff access also are </a:t>
            </a:r>
            <a:r>
              <a:rPr lang="en-US" dirty="0" err="1" smtClean="0"/>
              <a:t>unbookable</a:t>
            </a:r>
            <a:r>
              <a:rPr lang="en-US" dirty="0" smtClean="0"/>
              <a:t> over the weekend as staff aren’t available.</a:t>
            </a:r>
            <a:endParaRPr lang="en-US" b="1" dirty="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370251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pel\SUSSHARED$\Common\NTSU Branding 2013\print files\JPEG\Student_Employability_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589240"/>
            <a:ext cx="1080120" cy="401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stretch>
            <a:fillRect/>
          </a:stretch>
        </p:blipFill>
        <p:spPr>
          <a:xfrm>
            <a:off x="251520" y="188640"/>
            <a:ext cx="6120680" cy="1160820"/>
          </a:xfrm>
          <a:prstGeom prst="rect">
            <a:avLst/>
          </a:prstGeom>
        </p:spPr>
      </p:pic>
      <p:sp>
        <p:nvSpPr>
          <p:cNvPr id="7" name="Rectangle 6"/>
          <p:cNvSpPr/>
          <p:nvPr/>
        </p:nvSpPr>
        <p:spPr>
          <a:xfrm>
            <a:off x="1619672" y="1844824"/>
            <a:ext cx="6479704" cy="1561453"/>
          </a:xfrm>
          <a:prstGeom prst="rect">
            <a:avLst/>
          </a:prstGeom>
        </p:spPr>
        <p:txBody>
          <a:bodyPr wrap="square">
            <a:spAutoFit/>
          </a:bodyPr>
          <a:lstStyle/>
          <a:p>
            <a:pPr>
              <a:lnSpc>
                <a:spcPct val="120000"/>
              </a:lnSpc>
            </a:pPr>
            <a:r>
              <a:rPr lang="en-GB" sz="1600" b="1" u="sng" dirty="0" smtClean="0"/>
              <a:t>Reasons </a:t>
            </a:r>
            <a:r>
              <a:rPr lang="en-GB" sz="1600" b="1" u="sng" dirty="0"/>
              <a:t>to do it</a:t>
            </a:r>
            <a:r>
              <a:rPr lang="en-GB" sz="1600" b="1" u="sng" dirty="0" smtClean="0"/>
              <a:t>:</a:t>
            </a:r>
            <a:endParaRPr lang="en-GB" sz="1600" dirty="0" smtClean="0">
              <a:solidFill>
                <a:srgbClr val="C60B8E"/>
              </a:solidFill>
            </a:endParaRPr>
          </a:p>
          <a:p>
            <a:pPr>
              <a:lnSpc>
                <a:spcPct val="120000"/>
              </a:lnSpc>
            </a:pPr>
            <a:r>
              <a:rPr lang="en-GB" sz="1600" dirty="0" smtClean="0">
                <a:solidFill>
                  <a:srgbClr val="C60B8E"/>
                </a:solidFill>
              </a:rPr>
              <a:t>- </a:t>
            </a:r>
            <a:r>
              <a:rPr lang="en-GB" sz="1600" dirty="0">
                <a:solidFill>
                  <a:srgbClr val="C60B8E"/>
                </a:solidFill>
              </a:rPr>
              <a:t>You’re already doing </a:t>
            </a:r>
            <a:r>
              <a:rPr lang="en-GB" sz="1600" dirty="0" smtClean="0">
                <a:solidFill>
                  <a:srgbClr val="C60B8E"/>
                </a:solidFill>
              </a:rPr>
              <a:t>all of </a:t>
            </a:r>
            <a:r>
              <a:rPr lang="en-GB" sz="1600" dirty="0">
                <a:solidFill>
                  <a:srgbClr val="C60B8E"/>
                </a:solidFill>
              </a:rPr>
              <a:t>the </a:t>
            </a:r>
            <a:r>
              <a:rPr lang="en-GB" sz="1600" dirty="0" smtClean="0">
                <a:solidFill>
                  <a:srgbClr val="C60B8E"/>
                </a:solidFill>
              </a:rPr>
              <a:t>work!</a:t>
            </a:r>
            <a:endParaRPr lang="en-GB" sz="1600" dirty="0">
              <a:solidFill>
                <a:srgbClr val="C60B8E"/>
              </a:solidFill>
            </a:endParaRPr>
          </a:p>
          <a:p>
            <a:pPr>
              <a:lnSpc>
                <a:spcPct val="120000"/>
              </a:lnSpc>
            </a:pPr>
            <a:r>
              <a:rPr lang="en-GB" sz="1600" dirty="0" smtClean="0">
                <a:solidFill>
                  <a:srgbClr val="C60B8E"/>
                </a:solidFill>
              </a:rPr>
              <a:t>- </a:t>
            </a:r>
            <a:r>
              <a:rPr lang="en-GB" sz="1600" dirty="0">
                <a:solidFill>
                  <a:srgbClr val="C60B8E"/>
                </a:solidFill>
              </a:rPr>
              <a:t>It’s seriously </a:t>
            </a:r>
            <a:r>
              <a:rPr lang="en-GB" sz="1600" dirty="0" smtClean="0">
                <a:solidFill>
                  <a:srgbClr val="C60B8E"/>
                </a:solidFill>
              </a:rPr>
              <a:t>easy.</a:t>
            </a:r>
            <a:r>
              <a:rPr lang="en-GB" sz="1600" dirty="0">
                <a:solidFill>
                  <a:srgbClr val="C60B8E"/>
                </a:solidFill>
              </a:rPr>
              <a:t/>
            </a:r>
            <a:br>
              <a:rPr lang="en-GB" sz="1600" dirty="0">
                <a:solidFill>
                  <a:srgbClr val="C60B8E"/>
                </a:solidFill>
              </a:rPr>
            </a:br>
            <a:r>
              <a:rPr lang="en-GB" sz="1600" dirty="0" smtClean="0">
                <a:solidFill>
                  <a:srgbClr val="C60B8E"/>
                </a:solidFill>
              </a:rPr>
              <a:t>- </a:t>
            </a:r>
            <a:r>
              <a:rPr lang="en-GB" sz="1600" dirty="0">
                <a:solidFill>
                  <a:srgbClr val="C60B8E"/>
                </a:solidFill>
              </a:rPr>
              <a:t>It looks great on your </a:t>
            </a:r>
            <a:r>
              <a:rPr lang="en-GB" sz="1600" dirty="0" smtClean="0">
                <a:solidFill>
                  <a:srgbClr val="C60B8E"/>
                </a:solidFill>
              </a:rPr>
              <a:t>CV/ increases </a:t>
            </a:r>
            <a:r>
              <a:rPr lang="en-GB" sz="1600" dirty="0">
                <a:solidFill>
                  <a:srgbClr val="C60B8E"/>
                </a:solidFill>
              </a:rPr>
              <a:t>your employability after you graduate.</a:t>
            </a:r>
            <a:br>
              <a:rPr lang="en-GB" sz="1600" dirty="0">
                <a:solidFill>
                  <a:srgbClr val="C60B8E"/>
                </a:solidFill>
              </a:rPr>
            </a:br>
            <a:r>
              <a:rPr lang="en-GB" sz="1600" dirty="0">
                <a:solidFill>
                  <a:srgbClr val="C60B8E"/>
                </a:solidFill>
              </a:rPr>
              <a:t>- </a:t>
            </a:r>
            <a:r>
              <a:rPr lang="en-GB" sz="1600" dirty="0" smtClean="0">
                <a:solidFill>
                  <a:srgbClr val="C60B8E"/>
                </a:solidFill>
              </a:rPr>
              <a:t>Plus, it’s </a:t>
            </a:r>
            <a:r>
              <a:rPr lang="en-GB" sz="1600" dirty="0">
                <a:solidFill>
                  <a:srgbClr val="C60B8E"/>
                </a:solidFill>
              </a:rPr>
              <a:t>totally free</a:t>
            </a:r>
            <a:r>
              <a:rPr lang="en-GB" sz="1600" dirty="0" smtClean="0">
                <a:solidFill>
                  <a:srgbClr val="C60B8E"/>
                </a:solidFill>
              </a:rPr>
              <a:t>!</a:t>
            </a:r>
            <a:endParaRPr lang="en-US" sz="1600" dirty="0">
              <a:solidFill>
                <a:srgbClr val="C60B8E"/>
              </a:solidFill>
            </a:endParaRPr>
          </a:p>
        </p:txBody>
      </p:sp>
      <p:sp>
        <p:nvSpPr>
          <p:cNvPr id="8" name="Rectangle 7"/>
          <p:cNvSpPr/>
          <p:nvPr/>
        </p:nvSpPr>
        <p:spPr>
          <a:xfrm>
            <a:off x="9512" y="3573016"/>
            <a:ext cx="9134488" cy="2062103"/>
          </a:xfrm>
          <a:prstGeom prst="rect">
            <a:avLst/>
          </a:prstGeom>
        </p:spPr>
        <p:txBody>
          <a:bodyPr wrap="square">
            <a:spAutoFit/>
          </a:bodyPr>
          <a:lstStyle/>
          <a:p>
            <a:pPr algn="ctr"/>
            <a:r>
              <a:rPr lang="en-GB" sz="1600" dirty="0"/>
              <a:t>In the 2014/15 academic year, </a:t>
            </a:r>
            <a:r>
              <a:rPr lang="en-GB" sz="1600" b="1" dirty="0"/>
              <a:t>403 630 people </a:t>
            </a:r>
            <a:r>
              <a:rPr lang="en-GB" sz="1600" dirty="0"/>
              <a:t>were accepted onto an undergraduate degree in the UK (UCAS, 2014).</a:t>
            </a:r>
            <a:br>
              <a:rPr lang="en-GB" sz="1600" dirty="0"/>
            </a:br>
            <a:r>
              <a:rPr lang="en-GB" sz="1600" dirty="0"/>
              <a:t/>
            </a:r>
            <a:br>
              <a:rPr lang="en-GB" sz="1600" dirty="0"/>
            </a:br>
            <a:r>
              <a:rPr lang="en-GB" sz="1600" dirty="0"/>
              <a:t>You will be </a:t>
            </a:r>
            <a:r>
              <a:rPr lang="en-GB" sz="1600" b="1" dirty="0"/>
              <a:t>competing against hundreds of thousands of undergraduates </a:t>
            </a:r>
            <a:r>
              <a:rPr lang="en-GB" sz="1600" dirty="0"/>
              <a:t>to get a job after university, the </a:t>
            </a:r>
            <a:r>
              <a:rPr lang="en-GB" sz="1600" b="1" dirty="0">
                <a:solidFill>
                  <a:srgbClr val="C60B8E"/>
                </a:solidFill>
              </a:rPr>
              <a:t>NTSU Leadership Award </a:t>
            </a:r>
            <a:r>
              <a:rPr lang="en-GB" sz="1600" dirty="0"/>
              <a:t>can help you stand out and get to where you deserve to be.</a:t>
            </a:r>
          </a:p>
          <a:p>
            <a:pPr algn="r"/>
            <a:endParaRPr lang="en-GB" sz="1600" dirty="0" smtClean="0"/>
          </a:p>
          <a:p>
            <a:pPr algn="r"/>
            <a:endParaRPr lang="en-GB" sz="1600" dirty="0"/>
          </a:p>
          <a:p>
            <a:pPr algn="r"/>
            <a:r>
              <a:rPr lang="en-GB" sz="1600" dirty="0"/>
              <a:t>For more information or to sign-up, go to </a:t>
            </a:r>
            <a:r>
              <a:rPr lang="en-GB" sz="1600" dirty="0">
                <a:solidFill>
                  <a:srgbClr val="800080"/>
                </a:solidFill>
                <a:hlinkClick r:id="rId4"/>
              </a:rPr>
              <a:t>www.trentstudents.org</a:t>
            </a:r>
            <a:r>
              <a:rPr lang="en-GB" sz="1600" dirty="0">
                <a:solidFill>
                  <a:srgbClr val="800080"/>
                </a:solidFill>
              </a:rPr>
              <a:t> </a:t>
            </a:r>
            <a:r>
              <a:rPr lang="en-GB" sz="1600" dirty="0"/>
              <a:t>and click on </a:t>
            </a:r>
            <a:r>
              <a:rPr lang="en-GB" sz="1600" b="1" dirty="0">
                <a:solidFill>
                  <a:srgbClr val="C60B8E"/>
                </a:solidFill>
              </a:rPr>
              <a:t>student employability</a:t>
            </a:r>
            <a:r>
              <a:rPr lang="en-GB" sz="1600" dirty="0">
                <a:solidFill>
                  <a:srgbClr val="C60B8E"/>
                </a:solidFill>
              </a:rPr>
              <a:t>.</a:t>
            </a:r>
            <a:endParaRPr lang="en-US" sz="1600" dirty="0">
              <a:solidFill>
                <a:srgbClr val="C60B8E"/>
              </a:solidFill>
            </a:endParaRPr>
          </a:p>
        </p:txBody>
      </p:sp>
      <p:sp>
        <p:nvSpPr>
          <p:cNvPr id="9" name="Rectangle 8"/>
          <p:cNvSpPr/>
          <p:nvPr/>
        </p:nvSpPr>
        <p:spPr>
          <a:xfrm>
            <a:off x="0" y="1412776"/>
            <a:ext cx="6660232" cy="369332"/>
          </a:xfrm>
          <a:prstGeom prst="rect">
            <a:avLst/>
          </a:prstGeom>
        </p:spPr>
        <p:txBody>
          <a:bodyPr wrap="square">
            <a:spAutoFit/>
          </a:bodyPr>
          <a:lstStyle/>
          <a:p>
            <a:pPr algn="ctr"/>
            <a:r>
              <a:rPr lang="en-GB" b="1" dirty="0" smtClean="0"/>
              <a:t>You are </a:t>
            </a:r>
            <a:r>
              <a:rPr lang="en-GB" b="1" dirty="0"/>
              <a:t>all eligible to complete the </a:t>
            </a:r>
            <a:r>
              <a:rPr lang="en-GB" b="1" dirty="0">
                <a:solidFill>
                  <a:srgbClr val="C60B8E"/>
                </a:solidFill>
              </a:rPr>
              <a:t>NTSU Leadership </a:t>
            </a:r>
            <a:r>
              <a:rPr lang="en-GB" b="1" dirty="0" smtClean="0">
                <a:solidFill>
                  <a:srgbClr val="C60B8E"/>
                </a:solidFill>
              </a:rPr>
              <a:t>Award</a:t>
            </a:r>
            <a:endParaRPr lang="en-US" dirty="0">
              <a:solidFill>
                <a:srgbClr val="C60B8E"/>
              </a:solidFill>
            </a:endParaRPr>
          </a:p>
        </p:txBody>
      </p:sp>
      <p:pic>
        <p:nvPicPr>
          <p:cNvPr id="10" name="Picture 9"/>
          <p:cNvPicPr>
            <a:picLocks noChangeAspect="1"/>
          </p:cNvPicPr>
          <p:nvPr/>
        </p:nvPicPr>
        <p:blipFill>
          <a:blip r:embed="rId5" cstate="print"/>
          <a:stretch>
            <a:fillRect/>
          </a:stretch>
        </p:blipFill>
        <p:spPr>
          <a:xfrm>
            <a:off x="6444208" y="188640"/>
            <a:ext cx="2468845" cy="2160240"/>
          </a:xfrm>
          <a:prstGeom prst="rect">
            <a:avLst/>
          </a:prstGeom>
        </p:spPr>
      </p:pic>
    </p:spTree>
    <p:extLst>
      <p:ext uri="{BB962C8B-B14F-4D97-AF65-F5344CB8AC3E}">
        <p14:creationId xmlns:p14="http://schemas.microsoft.com/office/powerpoint/2010/main" val="24826618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50368"/>
            <a:ext cx="3352799" cy="619759"/>
          </a:xfrm>
        </p:spPr>
        <p:txBody>
          <a:bodyPr/>
          <a:lstStyle/>
          <a:p>
            <a:r>
              <a:rPr lang="en-US" b="1" dirty="0" smtClean="0"/>
              <a:t>Activities HQ Christmas Event</a:t>
            </a:r>
            <a:endParaRPr lang="en-US" b="1" dirty="0"/>
          </a:p>
        </p:txBody>
      </p:sp>
      <p:sp>
        <p:nvSpPr>
          <p:cNvPr id="3" name="Text Placeholder 2"/>
          <p:cNvSpPr>
            <a:spLocks noGrp="1"/>
          </p:cNvSpPr>
          <p:nvPr>
            <p:ph type="body" idx="1"/>
          </p:nvPr>
        </p:nvSpPr>
        <p:spPr>
          <a:xfrm>
            <a:off x="535939" y="1645920"/>
            <a:ext cx="8072120" cy="4221479"/>
          </a:xfrm>
        </p:spPr>
        <p:txBody>
          <a:bodyPr/>
          <a:lstStyle/>
          <a:p>
            <a:r>
              <a:rPr lang="en-US" sz="1400" dirty="0" smtClean="0"/>
              <a:t>Takes place on </a:t>
            </a:r>
            <a:r>
              <a:rPr lang="en-US" sz="1400" b="1" dirty="0" smtClean="0"/>
              <a:t>Tuesday 25</a:t>
            </a:r>
            <a:r>
              <a:rPr lang="en-US" sz="1400" b="1" baseline="30000" dirty="0" smtClean="0"/>
              <a:t>th</a:t>
            </a:r>
            <a:r>
              <a:rPr lang="en-US" sz="1400" dirty="0" smtClean="0"/>
              <a:t> November between </a:t>
            </a:r>
            <a:r>
              <a:rPr lang="en-US" sz="1400" b="1" dirty="0" smtClean="0"/>
              <a:t>12 and 3pm</a:t>
            </a:r>
            <a:r>
              <a:rPr lang="en-US" sz="1400" dirty="0" smtClean="0"/>
              <a:t>. All societies and volunteers welcome.</a:t>
            </a:r>
          </a:p>
          <a:p>
            <a:endParaRPr lang="en-US" sz="1400" dirty="0"/>
          </a:p>
          <a:p>
            <a:r>
              <a:rPr lang="en-US" sz="1400" dirty="0" smtClean="0"/>
              <a:t>All groups will be asked to contribute to a society ‘timeline’!</a:t>
            </a:r>
          </a:p>
          <a:p>
            <a:endParaRPr lang="en-US" sz="1400" dirty="0"/>
          </a:p>
          <a:p>
            <a:r>
              <a:rPr lang="en-US" sz="1400" dirty="0" smtClean="0"/>
              <a:t>One group will also win a bonus of £200. This will go towards an event that you wish to run in term 2 and 3.</a:t>
            </a:r>
          </a:p>
          <a:p>
            <a:endParaRPr lang="en-US" sz="1400" dirty="0"/>
          </a:p>
          <a:p>
            <a:r>
              <a:rPr lang="en-US" sz="1400" dirty="0" smtClean="0"/>
              <a:t>Event Criteria:</a:t>
            </a:r>
          </a:p>
          <a:p>
            <a:pPr marL="285750" indent="-285750">
              <a:buFont typeface="Arial"/>
              <a:buChar char="•"/>
            </a:pPr>
            <a:endParaRPr lang="en-US" sz="1400" dirty="0" smtClean="0"/>
          </a:p>
          <a:p>
            <a:pPr marL="285750" indent="-285750">
              <a:buFont typeface="Arial"/>
              <a:buChar char="•"/>
            </a:pPr>
            <a:r>
              <a:rPr lang="en-US" sz="1400" dirty="0" smtClean="0"/>
              <a:t>Must be a new event (i.e. One your society has not done before)</a:t>
            </a:r>
          </a:p>
          <a:p>
            <a:pPr marL="285750" indent="-285750">
              <a:buFont typeface="Arial"/>
              <a:buChar char="•"/>
            </a:pPr>
            <a:r>
              <a:rPr lang="en-US" sz="1400" dirty="0" smtClean="0"/>
              <a:t>Must take place in Activities HQ</a:t>
            </a:r>
          </a:p>
          <a:p>
            <a:pPr marL="285750" indent="-285750">
              <a:buFont typeface="Arial"/>
              <a:buChar char="•"/>
            </a:pPr>
            <a:r>
              <a:rPr lang="en-US" sz="1400" dirty="0" smtClean="0"/>
              <a:t>Must raise money for RAG</a:t>
            </a:r>
          </a:p>
          <a:p>
            <a:pPr marL="285750" indent="-285750">
              <a:buFont typeface="Arial"/>
              <a:buChar char="•"/>
            </a:pPr>
            <a:r>
              <a:rPr lang="en-US" sz="1400" dirty="0" smtClean="0"/>
              <a:t>Must be open to your entire membership</a:t>
            </a:r>
          </a:p>
          <a:p>
            <a:pPr marL="285750" indent="-285750">
              <a:buFont typeface="Arial"/>
              <a:buChar char="•"/>
            </a:pPr>
            <a:endParaRPr lang="en-US" sz="1400" dirty="0"/>
          </a:p>
          <a:p>
            <a:endParaRPr lang="en-US" sz="1400" dirty="0" smtClean="0"/>
          </a:p>
        </p:txBody>
      </p:sp>
    </p:spTree>
    <p:extLst>
      <p:ext uri="{BB962C8B-B14F-4D97-AF65-F5344CB8AC3E}">
        <p14:creationId xmlns:p14="http://schemas.microsoft.com/office/powerpoint/2010/main" val="879873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3043</TotalTime>
  <Words>1502</Words>
  <Application>Microsoft Macintosh PowerPoint</Application>
  <PresentationFormat>On-screen Show (4:3)</PresentationFormat>
  <Paragraphs>259</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Societies Assembly Wednesday 8th October</vt:lpstr>
      <vt:lpstr>Welcome</vt:lpstr>
      <vt:lpstr>4. Updates </vt:lpstr>
      <vt:lpstr>Trinity Square Event </vt:lpstr>
      <vt:lpstr>Give It A Go Week   </vt:lpstr>
      <vt:lpstr>International Food Fair</vt:lpstr>
      <vt:lpstr>Room Booking Procedures</vt:lpstr>
      <vt:lpstr>PowerPoint Presentation</vt:lpstr>
      <vt:lpstr>Activities HQ Christmas Event</vt:lpstr>
      <vt:lpstr>Reporting Society Events</vt:lpstr>
      <vt:lpstr>Society Affiliations  </vt:lpstr>
      <vt:lpstr>Investment &amp; Trading</vt:lpstr>
      <vt:lpstr>Green Society      </vt:lpstr>
      <vt:lpstr>Wine Society</vt:lpstr>
      <vt:lpstr>Nigerian Students’ Forum</vt:lpstr>
      <vt:lpstr>Erasmus Student Network</vt:lpstr>
      <vt:lpstr>VP Activities Report </vt:lpstr>
      <vt:lpstr>VP Activities Report </vt:lpstr>
      <vt:lpstr>Any Other Business</vt:lpstr>
      <vt:lpstr>Date and Time of Next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Societies Assembly Wednesday 8th October</dc:title>
  <dc:creator>Beth</dc:creator>
  <cp:lastModifiedBy>Authorised User</cp:lastModifiedBy>
  <cp:revision>53</cp:revision>
  <dcterms:created xsi:type="dcterms:W3CDTF">2014-10-06T04:00:27Z</dcterms:created>
  <dcterms:modified xsi:type="dcterms:W3CDTF">2015-07-31T15:23:34Z</dcterms:modified>
</cp:coreProperties>
</file>